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  <p:sldMasterId id="2147483750" r:id="rId2"/>
  </p:sldMasterIdLst>
  <p:notesMasterIdLst>
    <p:notesMasterId r:id="rId22"/>
  </p:notesMasterIdLst>
  <p:handoutMasterIdLst>
    <p:handoutMasterId r:id="rId23"/>
  </p:handoutMasterIdLst>
  <p:sldIdLst>
    <p:sldId id="580" r:id="rId3"/>
    <p:sldId id="585" r:id="rId4"/>
    <p:sldId id="587" r:id="rId5"/>
    <p:sldId id="586" r:id="rId6"/>
    <p:sldId id="578" r:id="rId7"/>
    <p:sldId id="583" r:id="rId8"/>
    <p:sldId id="551" r:id="rId9"/>
    <p:sldId id="584" r:id="rId10"/>
    <p:sldId id="377" r:id="rId11"/>
    <p:sldId id="378" r:id="rId12"/>
    <p:sldId id="573" r:id="rId13"/>
    <p:sldId id="574" r:id="rId14"/>
    <p:sldId id="382" r:id="rId15"/>
    <p:sldId id="568" r:id="rId16"/>
    <p:sldId id="569" r:id="rId17"/>
    <p:sldId id="392" r:id="rId18"/>
    <p:sldId id="589" r:id="rId19"/>
    <p:sldId id="588" r:id="rId20"/>
    <p:sldId id="582" r:id="rId21"/>
  </p:sldIdLst>
  <p:sldSz cx="12192000" cy="6858000"/>
  <p:notesSz cx="6980238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A74C"/>
    <a:srgbClr val="1A9CD2"/>
    <a:srgbClr val="055971"/>
    <a:srgbClr val="D65134"/>
    <a:srgbClr val="693A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59" autoAdjust="0"/>
    <p:restoredTop sz="60420" autoAdjust="0"/>
  </p:normalViewPr>
  <p:slideViewPr>
    <p:cSldViewPr>
      <p:cViewPr varScale="1">
        <p:scale>
          <a:sx n="65" d="100"/>
          <a:sy n="65" d="100"/>
        </p:scale>
        <p:origin x="78" y="234"/>
      </p:cViewPr>
      <p:guideLst>
        <p:guide orient="horz" pos="2160"/>
        <p:guide pos="3840"/>
      </p:guideLst>
    </p:cSldViewPr>
  </p:slideViewPr>
  <p:notesTextViewPr>
    <p:cViewPr>
      <p:scale>
        <a:sx n="300" d="100"/>
        <a:sy n="3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CA" sz="2000" b="1" dirty="0"/>
              <a:t>La fonction publique et parapublique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La fonction publique et parapublique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0AEB-4966-A91F-9EFD3604A33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AEB-4966-A91F-9EFD3604A33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AEB-4966-A91F-9EFD3604A33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0AEB-4966-A91F-9EFD3604A338}"/>
              </c:ext>
            </c:extLst>
          </c:dPt>
          <c:dLbls>
            <c:dLbl>
              <c:idx val="0"/>
              <c:layout>
                <c:manualLayout>
                  <c:x val="-9.3952094865998467E-2"/>
                  <c:y val="-0.2099335083114610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B0B98A1-C717-4DDB-81A8-29DA489BB2E5}" type="CATEGORYNAME">
                      <a:rPr lang="fr-CA" sz="2000" smtClean="0"/>
                      <a:pPr>
                        <a:defRPr/>
                      </a:pPr>
                      <a:t>[NOM DE CATÉGORIE]</a:t>
                    </a:fld>
                    <a:endParaRPr lang="fr-CA" sz="2000" baseline="0" dirty="0"/>
                  </a:p>
                  <a:p>
                    <a:pPr>
                      <a:defRPr/>
                    </a:pPr>
                    <a:fld id="{06F7CB32-3C47-4043-8C61-D68DAF423114}" type="VALUE">
                      <a:rPr lang="fr-CA" sz="2000" baseline="0" smtClean="0"/>
                      <a:pPr>
                        <a:defRPr/>
                      </a:pPr>
                      <a:t>[VALEUR]</a:t>
                    </a:fld>
                    <a:endParaRPr lang="fr-CA" sz="2000" baseline="0" dirty="0"/>
                  </a:p>
                  <a:p>
                    <a:pPr>
                      <a:defRPr/>
                    </a:pPr>
                    <a:fld id="{93CCAF24-4BD9-4A48-A73E-E2DA652DA649}" type="PERCENTAGE">
                      <a:rPr lang="fr-CA" sz="2000" baseline="0" smtClean="0"/>
                      <a:pPr>
                        <a:defRPr/>
                      </a:pPr>
                      <a:t>[POURCENTAGE]</a:t>
                    </a:fld>
                    <a:endParaRPr lang="fr-CA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86328026323329"/>
                      <c:h val="0.2996240886555847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0AEB-4966-A91F-9EFD3604A338}"/>
                </c:ext>
              </c:extLst>
            </c:dLbl>
            <c:dLbl>
              <c:idx val="1"/>
              <c:layout>
                <c:manualLayout>
                  <c:x val="0.43158686513006306"/>
                  <c:y val="-0.1142270772607865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2EE3EFA-ECB8-4DE4-BD47-03B51D83127D}" type="CATEGORYNAME">
                      <a:rPr lang="en-US" sz="2000" smtClean="0"/>
                      <a:pPr>
                        <a:defRPr/>
                      </a:pPr>
                      <a:t>[NOM DE CATÉGORIE]</a:t>
                    </a:fld>
                    <a:r>
                      <a:rPr lang="en-US" sz="2000" baseline="0" dirty="0"/>
                      <a:t> </a:t>
                    </a:r>
                  </a:p>
                  <a:p>
                    <a:pPr>
                      <a:defRPr/>
                    </a:pPr>
                    <a:fld id="{E562F686-AC4E-4154-AC3F-0983C4BA9AD3}" type="VALUE">
                      <a:rPr lang="en-US" sz="2000" baseline="0" smtClean="0"/>
                      <a:pPr>
                        <a:defRPr/>
                      </a:pPr>
                      <a:t>[VALEUR]</a:t>
                    </a:fld>
                    <a:endParaRPr lang="en-US" sz="2000" baseline="0" dirty="0"/>
                  </a:p>
                  <a:p>
                    <a:pPr>
                      <a:defRPr/>
                    </a:pPr>
                    <a:fld id="{3C29FD30-C3B1-4F85-A546-01E519F92BD9}" type="PERCENTAGE">
                      <a:rPr lang="en-US" sz="2000" baseline="0" smtClean="0"/>
                      <a:pPr>
                        <a:defRPr/>
                      </a:pPr>
                      <a:t>[POURCENTAGE]</a:t>
                    </a:fld>
                    <a:endParaRPr lang="fr-CA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783465679030679"/>
                      <c:h val="0.2692919218431029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AEB-4966-A91F-9EFD3604A338}"/>
                </c:ext>
              </c:extLst>
            </c:dLbl>
            <c:dLbl>
              <c:idx val="2"/>
              <c:layout>
                <c:manualLayout>
                  <c:x val="3.137032879142377E-2"/>
                  <c:y val="-4.759944590259550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2793F88-C5A5-4B56-8894-9C8F2C79AEDE}" type="CATEGORYNAME">
                      <a:rPr lang="en-US" sz="2000" smtClean="0"/>
                      <a:pPr>
                        <a:defRPr/>
                      </a:pPr>
                      <a:t>[NOM DE CATÉGORIE]</a:t>
                    </a:fld>
                    <a:r>
                      <a:rPr lang="en-US" sz="2000" baseline="0" dirty="0"/>
                      <a:t> </a:t>
                    </a:r>
                    <a:fld id="{B24E1345-DEFA-42CE-AECE-FF2C9FC08C04}" type="VALUE">
                      <a:rPr lang="en-US" sz="2000" baseline="0" smtClean="0"/>
                      <a:pPr>
                        <a:defRPr/>
                      </a:pPr>
                      <a:t>[VALEUR]</a:t>
                    </a:fld>
                    <a:endParaRPr lang="en-US" sz="2000" baseline="0" dirty="0"/>
                  </a:p>
                  <a:p>
                    <a:pPr>
                      <a:defRPr/>
                    </a:pPr>
                    <a:r>
                      <a:rPr lang="en-US" sz="2000" baseline="0" dirty="0"/>
                      <a:t> </a:t>
                    </a:r>
                    <a:fld id="{500281DD-A06F-4E26-9B3B-E9240006B5CE}" type="PERCENTAGE">
                      <a:rPr lang="en-US" sz="2000" baseline="0"/>
                      <a:pPr>
                        <a:defRPr/>
                      </a:pPr>
                      <a:t>[POURCENTAGE]</a:t>
                    </a:fld>
                    <a:endParaRPr lang="en-US" sz="20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783465679030679"/>
                      <c:h val="0.2463760571595217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AEB-4966-A91F-9EFD3604A338}"/>
                </c:ext>
              </c:extLst>
            </c:dLbl>
            <c:dLbl>
              <c:idx val="3"/>
              <c:layout>
                <c:manualLayout>
                  <c:x val="-6.7163188338190539E-4"/>
                  <c:y val="5.270567220764070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16B033F-C108-4225-B13F-85E026092EF1}" type="CATEGORYNAME">
                      <a:rPr lang="en-US" sz="2000" smtClean="0"/>
                      <a:pPr>
                        <a:defRPr/>
                      </a:pPr>
                      <a:t>[NOM DE CATÉGORIE]</a:t>
                    </a:fld>
                    <a:endParaRPr lang="en-US" sz="2000" dirty="0"/>
                  </a:p>
                  <a:p>
                    <a:pPr>
                      <a:defRPr/>
                    </a:pPr>
                    <a:r>
                      <a:rPr lang="en-US" sz="2000" baseline="0" dirty="0"/>
                      <a:t> </a:t>
                    </a:r>
                    <a:fld id="{FDB25F5F-A9DB-4A55-9D4A-0FC3249DF182}" type="VALUE">
                      <a:rPr lang="en-US" sz="2000" baseline="0" smtClean="0"/>
                      <a:pPr>
                        <a:defRPr/>
                      </a:pPr>
                      <a:t>[VALEUR]</a:t>
                    </a:fld>
                    <a:endParaRPr lang="en-US" sz="2000" baseline="0" dirty="0"/>
                  </a:p>
                  <a:p>
                    <a:pPr>
                      <a:defRPr/>
                    </a:pPr>
                    <a:fld id="{D61E3A1D-E18C-4BA0-A5F2-69C2BE7217A1}" type="PERCENTAGE">
                      <a:rPr lang="en-US" sz="2000" baseline="0" smtClean="0"/>
                      <a:pPr>
                        <a:defRPr/>
                      </a:pPr>
                      <a:t>[POURCENTAGE]</a:t>
                    </a:fld>
                    <a:endParaRPr lang="fr-CA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082364305200656"/>
                      <c:h val="0.2342382296536240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0AEB-4966-A91F-9EFD3604A3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1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Santé et services sociaux</c:v>
                </c:pt>
                <c:pt idx="1">
                  <c:v>Collèges</c:v>
                </c:pt>
                <c:pt idx="2">
                  <c:v>Commissions scolaires</c:v>
                </c:pt>
                <c:pt idx="3">
                  <c:v>Fonction publique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255000</c:v>
                </c:pt>
                <c:pt idx="1">
                  <c:v>35000</c:v>
                </c:pt>
                <c:pt idx="2">
                  <c:v>185000</c:v>
                </c:pt>
                <c:pt idx="3">
                  <c:v>55000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EB-4966-A91F-9EFD3604A3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363635597319001E-3"/>
          <c:y val="0"/>
          <c:w val="0.96320000337179645"/>
          <c:h val="0.75531179351308697"/>
        </c:manualLayout>
      </c:layout>
      <c:pie3D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D4D-40DF-BE7B-CE58D0E956C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2D4D-40DF-BE7B-CE58D0E956C5}"/>
              </c:ext>
            </c:extLst>
          </c:dPt>
          <c:dLbls>
            <c:dLbl>
              <c:idx val="0"/>
              <c:layout>
                <c:manualLayout>
                  <c:x val="-0.30109088150348406"/>
                  <c:y val="-0.3186071165802665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AD6FF76-B7A1-4C9F-B803-281966778F42}" type="CATEGORYNAME">
                      <a:rPr lang="en-US" sz="2000" b="1" i="1" smtClean="0">
                        <a:solidFill>
                          <a:schemeClr val="bg1"/>
                        </a:solidFill>
                      </a:rPr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[NOM DE CATÉGORIE]</a:t>
                    </a:fld>
                    <a:r>
                      <a:rPr lang="en-US" sz="2000" b="1" i="1" dirty="0">
                        <a:solidFill>
                          <a:schemeClr val="bg1"/>
                        </a:solidFill>
                      </a:rPr>
                      <a:t>-CSN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063633700683528"/>
                      <c:h val="9.564421484745244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D4D-40DF-BE7B-CE58D0E956C5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F0215AA-80C3-492D-8F1C-70387A86200A}" type="CATEGORYNAME">
                      <a:rPr lang="en-US" sz="1600" b="1" smtClean="0">
                        <a:solidFill>
                          <a:schemeClr val="bg1"/>
                        </a:solidFill>
                      </a:rPr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[NOM DE CATÉGORIE]</a:t>
                    </a:fld>
                    <a:r>
                      <a:rPr lang="en-US" sz="1600" b="1" dirty="0">
                        <a:solidFill>
                          <a:schemeClr val="bg1"/>
                        </a:solidFill>
                      </a:rPr>
                      <a:t>-CSQ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D4D-40DF-BE7B-CE58D0E956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Feuil1!$A$2:$A$3</c:f>
              <c:strCache>
                <c:ptCount val="2"/>
                <c:pt idx="0">
                  <c:v>Fneeq</c:v>
                </c:pt>
                <c:pt idx="1">
                  <c:v>FEC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84</c:v>
                </c:pt>
                <c:pt idx="1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4D-40DF-BE7B-CE58D0E956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image" Target="../media/image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image" Target="../media/image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877737-104D-4FD3-8B70-5FF9C34AA5AE}" type="doc">
      <dgm:prSet loTypeId="urn:microsoft.com/office/officeart/2005/8/layout/target2" loCatId="relationship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fr-CA"/>
        </a:p>
      </dgm:t>
    </dgm:pt>
    <dgm:pt modelId="{07BCA597-B92C-4D5D-86EE-2BB9C8DE5170}">
      <dgm:prSet phldrT="[Texte]"/>
      <dgm:spPr/>
      <dgm:t>
        <a:bodyPr/>
        <a:lstStyle/>
        <a:p>
          <a:r>
            <a:rPr lang="fr-CA" dirty="0"/>
            <a:t>Les secteurs public et parapublic</a:t>
          </a:r>
        </a:p>
      </dgm:t>
    </dgm:pt>
    <dgm:pt modelId="{E76C4186-A20D-4E96-9299-DEBCA964901A}" type="parTrans" cxnId="{3278D702-02BB-43F2-BCBE-67C68BC16A46}">
      <dgm:prSet/>
      <dgm:spPr/>
      <dgm:t>
        <a:bodyPr/>
        <a:lstStyle/>
        <a:p>
          <a:endParaRPr lang="fr-CA"/>
        </a:p>
      </dgm:t>
    </dgm:pt>
    <dgm:pt modelId="{B911807F-20A1-4535-A7C5-A2DAEDD2BBA1}" type="sibTrans" cxnId="{3278D702-02BB-43F2-BCBE-67C68BC16A46}">
      <dgm:prSet/>
      <dgm:spPr/>
      <dgm:t>
        <a:bodyPr/>
        <a:lstStyle/>
        <a:p>
          <a:endParaRPr lang="fr-CA"/>
        </a:p>
      </dgm:t>
    </dgm:pt>
    <dgm:pt modelId="{DA2DB7F1-9A52-4604-94D5-4743E13BA7D2}">
      <dgm:prSet phldrT="[Texte]" custT="1"/>
      <dgm:spPr/>
      <dgm:t>
        <a:bodyPr/>
        <a:lstStyle/>
        <a:p>
          <a:r>
            <a:rPr lang="fr-CA" sz="2200" dirty="0"/>
            <a:t>Plus de </a:t>
          </a:r>
          <a:r>
            <a:rPr lang="fr-CA" sz="2100" dirty="0"/>
            <a:t>500 000 salarié.es</a:t>
          </a:r>
          <a:endParaRPr lang="fr-CA" sz="2200" dirty="0"/>
        </a:p>
      </dgm:t>
    </dgm:pt>
    <dgm:pt modelId="{CBF41583-8E5A-49C2-973E-CBC95BB7CCE6}" type="parTrans" cxnId="{463B8DE4-1C98-4B6B-BD0F-A8A908220203}">
      <dgm:prSet/>
      <dgm:spPr/>
      <dgm:t>
        <a:bodyPr/>
        <a:lstStyle/>
        <a:p>
          <a:endParaRPr lang="fr-CA"/>
        </a:p>
      </dgm:t>
    </dgm:pt>
    <dgm:pt modelId="{7BA2FBE8-2999-4358-8E2E-327626397352}" type="sibTrans" cxnId="{463B8DE4-1C98-4B6B-BD0F-A8A908220203}">
      <dgm:prSet/>
      <dgm:spPr/>
      <dgm:t>
        <a:bodyPr/>
        <a:lstStyle/>
        <a:p>
          <a:endParaRPr lang="fr-CA"/>
        </a:p>
      </dgm:t>
    </dgm:pt>
    <dgm:pt modelId="{C839A232-5CCD-490F-A957-3053EDAB1DCC}">
      <dgm:prSet phldrT="[Texte]" custT="1"/>
      <dgm:spPr/>
      <dgm:t>
        <a:bodyPr/>
        <a:lstStyle/>
        <a:p>
          <a:r>
            <a:rPr lang="fr-CA" sz="3500" dirty="0"/>
            <a:t>CSN – secteurs public et parapublic</a:t>
          </a:r>
        </a:p>
      </dgm:t>
    </dgm:pt>
    <dgm:pt modelId="{95B5236F-3E4E-4A02-96EF-A7E0CF582C5A}" type="parTrans" cxnId="{9E119DA5-4C9C-43B6-8F9C-883500D3AF79}">
      <dgm:prSet/>
      <dgm:spPr/>
      <dgm:t>
        <a:bodyPr/>
        <a:lstStyle/>
        <a:p>
          <a:endParaRPr lang="fr-CA"/>
        </a:p>
      </dgm:t>
    </dgm:pt>
    <dgm:pt modelId="{C3994A21-9582-4DC5-B729-9F9362E9E803}" type="sibTrans" cxnId="{9E119DA5-4C9C-43B6-8F9C-883500D3AF79}">
      <dgm:prSet/>
      <dgm:spPr/>
      <dgm:t>
        <a:bodyPr/>
        <a:lstStyle/>
        <a:p>
          <a:endParaRPr lang="fr-CA"/>
        </a:p>
      </dgm:t>
    </dgm:pt>
    <dgm:pt modelId="{88CB44E6-E84E-4313-8056-D0FD9693C94A}">
      <dgm:prSet phldrT="[Texte]"/>
      <dgm:spPr/>
      <dgm:t>
        <a:bodyPr/>
        <a:lstStyle/>
        <a:p>
          <a:r>
            <a:rPr lang="fr-CA" dirty="0"/>
            <a:t>Plus de 150 000 membres</a:t>
          </a:r>
        </a:p>
      </dgm:t>
    </dgm:pt>
    <dgm:pt modelId="{8CB30A0E-309C-4DF7-97FA-04E403430A3A}" type="parTrans" cxnId="{36590104-2CCA-4457-B089-521DB572108E}">
      <dgm:prSet/>
      <dgm:spPr/>
      <dgm:t>
        <a:bodyPr/>
        <a:lstStyle/>
        <a:p>
          <a:endParaRPr lang="fr-CA"/>
        </a:p>
      </dgm:t>
    </dgm:pt>
    <dgm:pt modelId="{AD55686B-0B4E-492F-9560-5A24BE480CB9}" type="sibTrans" cxnId="{36590104-2CCA-4457-B089-521DB572108E}">
      <dgm:prSet/>
      <dgm:spPr/>
      <dgm:t>
        <a:bodyPr/>
        <a:lstStyle/>
        <a:p>
          <a:endParaRPr lang="fr-CA"/>
        </a:p>
      </dgm:t>
    </dgm:pt>
    <dgm:pt modelId="{CE6B92D6-4E31-4EB2-91E7-72E4193130B8}">
      <dgm:prSet phldrT="[Texte]" custT="1"/>
      <dgm:spPr/>
      <dgm:t>
        <a:bodyPr/>
        <a:lstStyle/>
        <a:p>
          <a:r>
            <a:rPr lang="fr-CA" sz="3500" dirty="0"/>
            <a:t>FNEEQ – Regroupement</a:t>
          </a:r>
          <a:r>
            <a:rPr lang="fr-CA" sz="3600" dirty="0"/>
            <a:t> </a:t>
          </a:r>
          <a:r>
            <a:rPr lang="fr-CA" sz="3500" dirty="0"/>
            <a:t>cégep</a:t>
          </a:r>
        </a:p>
      </dgm:t>
    </dgm:pt>
    <dgm:pt modelId="{A7EDB131-F3AD-40BD-86EE-51E3FA05D181}" type="parTrans" cxnId="{36E79819-9318-4DFE-B0CF-19F444EC0D0B}">
      <dgm:prSet/>
      <dgm:spPr/>
      <dgm:t>
        <a:bodyPr/>
        <a:lstStyle/>
        <a:p>
          <a:endParaRPr lang="fr-CA"/>
        </a:p>
      </dgm:t>
    </dgm:pt>
    <dgm:pt modelId="{0AC8BAD4-ED64-4EFD-BEA4-3C14FB61705A}" type="sibTrans" cxnId="{36E79819-9318-4DFE-B0CF-19F444EC0D0B}">
      <dgm:prSet/>
      <dgm:spPr/>
      <dgm:t>
        <a:bodyPr/>
        <a:lstStyle/>
        <a:p>
          <a:endParaRPr lang="fr-CA"/>
        </a:p>
      </dgm:t>
    </dgm:pt>
    <dgm:pt modelId="{0EEE66C4-010B-4AC1-BFFD-16DC51B3BAFE}">
      <dgm:prSet phldrT="[Texte]"/>
      <dgm:spPr/>
      <dgm:t>
        <a:bodyPr/>
        <a:lstStyle/>
        <a:p>
          <a:r>
            <a:rPr lang="fr-CA" dirty="0"/>
            <a:t>Plus de       17 000 membres</a:t>
          </a:r>
        </a:p>
      </dgm:t>
    </dgm:pt>
    <dgm:pt modelId="{A586E85E-F8E5-49FD-BC5F-65DCDD140346}" type="parTrans" cxnId="{A1F3E392-4525-4CB1-BF34-0B016D85C499}">
      <dgm:prSet/>
      <dgm:spPr/>
      <dgm:t>
        <a:bodyPr/>
        <a:lstStyle/>
        <a:p>
          <a:endParaRPr lang="fr-CA"/>
        </a:p>
      </dgm:t>
    </dgm:pt>
    <dgm:pt modelId="{33999B83-59C4-4F63-B306-A4F5E9AE6A68}" type="sibTrans" cxnId="{A1F3E392-4525-4CB1-BF34-0B016D85C499}">
      <dgm:prSet/>
      <dgm:spPr/>
      <dgm:t>
        <a:bodyPr/>
        <a:lstStyle/>
        <a:p>
          <a:endParaRPr lang="fr-CA"/>
        </a:p>
      </dgm:t>
    </dgm:pt>
    <dgm:pt modelId="{0ADF0B85-348E-46CF-8696-47DA553EFCCC}">
      <dgm:prSet phldrT="[Texte]"/>
      <dgm:spPr>
        <a:solidFill>
          <a:schemeClr val="accent6">
            <a:lumMod val="75000"/>
            <a:alpha val="90000"/>
          </a:schemeClr>
        </a:solidFill>
        <a:ln>
          <a:solidFill>
            <a:schemeClr val="bg1"/>
          </a:solidFill>
        </a:ln>
      </dgm:spPr>
      <dgm:t>
        <a:bodyPr anchor="t"/>
        <a:lstStyle/>
        <a:p>
          <a:pPr algn="l"/>
          <a:r>
            <a:rPr lang="fr-CA" dirty="0">
              <a:solidFill>
                <a:schemeClr val="bg1"/>
              </a:solidFill>
            </a:rPr>
            <a:t>SPPCM </a:t>
          </a:r>
        </a:p>
      </dgm:t>
    </dgm:pt>
    <dgm:pt modelId="{8F3A472D-B987-4EF0-8FC6-87639694BBE8}" type="parTrans" cxnId="{AF45F05C-8C25-47E6-ABB9-4A150D8D7D02}">
      <dgm:prSet/>
      <dgm:spPr/>
      <dgm:t>
        <a:bodyPr/>
        <a:lstStyle/>
        <a:p>
          <a:endParaRPr lang="fr-CA"/>
        </a:p>
      </dgm:t>
    </dgm:pt>
    <dgm:pt modelId="{EF8D566F-A9F0-4552-8695-55AD95F29C49}" type="sibTrans" cxnId="{AF45F05C-8C25-47E6-ABB9-4A150D8D7D02}">
      <dgm:prSet/>
      <dgm:spPr/>
      <dgm:t>
        <a:bodyPr/>
        <a:lstStyle/>
        <a:p>
          <a:endParaRPr lang="fr-CA"/>
        </a:p>
      </dgm:t>
    </dgm:pt>
    <dgm:pt modelId="{93A74C55-0067-4257-A2BC-3FB8677A647D}" type="pres">
      <dgm:prSet presAssocID="{7C877737-104D-4FD3-8B70-5FF9C34AA5AE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</dgm:pt>
    <dgm:pt modelId="{685974EF-310C-427D-A44E-4E7F4AFE4B6A}" type="pres">
      <dgm:prSet presAssocID="{7C877737-104D-4FD3-8B70-5FF9C34AA5AE}" presName="outerBox" presStyleCnt="0"/>
      <dgm:spPr/>
    </dgm:pt>
    <dgm:pt modelId="{BEDCFBCF-D8C9-4E27-B123-D34867C19621}" type="pres">
      <dgm:prSet presAssocID="{7C877737-104D-4FD3-8B70-5FF9C34AA5AE}" presName="outerBoxParent" presStyleLbl="node1" presStyleIdx="0" presStyleCnt="3"/>
      <dgm:spPr/>
    </dgm:pt>
    <dgm:pt modelId="{7A04AF29-DF7C-4ADD-9105-32BEF648B8BA}" type="pres">
      <dgm:prSet presAssocID="{7C877737-104D-4FD3-8B70-5FF9C34AA5AE}" presName="outerBoxChildren" presStyleCnt="0"/>
      <dgm:spPr/>
    </dgm:pt>
    <dgm:pt modelId="{FDAE25F1-ACAA-4532-B944-8E1909C24E11}" type="pres">
      <dgm:prSet presAssocID="{DA2DB7F1-9A52-4604-94D5-4743E13BA7D2}" presName="oChild" presStyleLbl="fgAcc1" presStyleIdx="0" presStyleCnt="4" custScaleY="80474">
        <dgm:presLayoutVars>
          <dgm:bulletEnabled val="1"/>
        </dgm:presLayoutVars>
      </dgm:prSet>
      <dgm:spPr/>
    </dgm:pt>
    <dgm:pt modelId="{4A5252C0-E43E-45DC-B1E8-814B07D2508E}" type="pres">
      <dgm:prSet presAssocID="{7C877737-104D-4FD3-8B70-5FF9C34AA5AE}" presName="middleBox" presStyleCnt="0"/>
      <dgm:spPr/>
    </dgm:pt>
    <dgm:pt modelId="{F0ADA9CB-FE37-44AA-A457-F529B78A9105}" type="pres">
      <dgm:prSet presAssocID="{7C877737-104D-4FD3-8B70-5FF9C34AA5AE}" presName="middleBoxParent" presStyleLbl="node1" presStyleIdx="1" presStyleCnt="3"/>
      <dgm:spPr/>
    </dgm:pt>
    <dgm:pt modelId="{B0C43B78-4AD0-420B-9645-CE65E567DACC}" type="pres">
      <dgm:prSet presAssocID="{7C877737-104D-4FD3-8B70-5FF9C34AA5AE}" presName="middleBoxChildren" presStyleCnt="0"/>
      <dgm:spPr/>
    </dgm:pt>
    <dgm:pt modelId="{2EF3B36B-81E6-44FF-B8B8-C747716B1852}" type="pres">
      <dgm:prSet presAssocID="{88CB44E6-E84E-4313-8056-D0FD9693C94A}" presName="mChild" presStyleLbl="fgAcc1" presStyleIdx="1" presStyleCnt="4">
        <dgm:presLayoutVars>
          <dgm:bulletEnabled val="1"/>
        </dgm:presLayoutVars>
      </dgm:prSet>
      <dgm:spPr/>
    </dgm:pt>
    <dgm:pt modelId="{2913FF59-5DDB-439C-9A1F-F387D45763AC}" type="pres">
      <dgm:prSet presAssocID="{7C877737-104D-4FD3-8B70-5FF9C34AA5AE}" presName="centerBox" presStyleCnt="0"/>
      <dgm:spPr/>
    </dgm:pt>
    <dgm:pt modelId="{E9A4AFAF-2E8A-4411-8099-43837D5E2029}" type="pres">
      <dgm:prSet presAssocID="{7C877737-104D-4FD3-8B70-5FF9C34AA5AE}" presName="centerBoxParent" presStyleLbl="node1" presStyleIdx="2" presStyleCnt="3" custScaleY="119415"/>
      <dgm:spPr/>
    </dgm:pt>
    <dgm:pt modelId="{BEBF50F0-6AFE-45BA-AAAD-34D166054805}" type="pres">
      <dgm:prSet presAssocID="{7C877737-104D-4FD3-8B70-5FF9C34AA5AE}" presName="centerBoxChildren" presStyleCnt="0"/>
      <dgm:spPr/>
    </dgm:pt>
    <dgm:pt modelId="{AE6BCE4A-C33B-4B6E-A838-9EB65E0E04E2}" type="pres">
      <dgm:prSet presAssocID="{0EEE66C4-010B-4AC1-BFFD-16DC51B3BAFE}" presName="cChild" presStyleLbl="fgAcc1" presStyleIdx="2" presStyleCnt="4" custScaleX="57739" custScaleY="107318">
        <dgm:presLayoutVars>
          <dgm:bulletEnabled val="1"/>
        </dgm:presLayoutVars>
      </dgm:prSet>
      <dgm:spPr/>
    </dgm:pt>
    <dgm:pt modelId="{3D45109C-EC4B-4895-903B-DE7DEBC24FD7}" type="pres">
      <dgm:prSet presAssocID="{33999B83-59C4-4F63-B306-A4F5E9AE6A68}" presName="centerSibTrans" presStyleCnt="0"/>
      <dgm:spPr/>
    </dgm:pt>
    <dgm:pt modelId="{5698FBEB-7E76-4FA9-B893-10E3EA6F31B0}" type="pres">
      <dgm:prSet presAssocID="{0ADF0B85-348E-46CF-8696-47DA553EFCCC}" presName="cChild" presStyleLbl="fgAcc1" presStyleIdx="3" presStyleCnt="4">
        <dgm:presLayoutVars>
          <dgm:bulletEnabled val="1"/>
        </dgm:presLayoutVars>
      </dgm:prSet>
      <dgm:spPr/>
    </dgm:pt>
  </dgm:ptLst>
  <dgm:cxnLst>
    <dgm:cxn modelId="{3278D702-02BB-43F2-BCBE-67C68BC16A46}" srcId="{7C877737-104D-4FD3-8B70-5FF9C34AA5AE}" destId="{07BCA597-B92C-4D5D-86EE-2BB9C8DE5170}" srcOrd="0" destOrd="0" parTransId="{E76C4186-A20D-4E96-9299-DEBCA964901A}" sibTransId="{B911807F-20A1-4535-A7C5-A2DAEDD2BBA1}"/>
    <dgm:cxn modelId="{519AAC03-5D18-4A55-916D-193B03B8B0DD}" type="presOf" srcId="{88CB44E6-E84E-4313-8056-D0FD9693C94A}" destId="{2EF3B36B-81E6-44FF-B8B8-C747716B1852}" srcOrd="0" destOrd="0" presId="urn:microsoft.com/office/officeart/2005/8/layout/target2"/>
    <dgm:cxn modelId="{36590104-2CCA-4457-B089-521DB572108E}" srcId="{C839A232-5CCD-490F-A957-3053EDAB1DCC}" destId="{88CB44E6-E84E-4313-8056-D0FD9693C94A}" srcOrd="0" destOrd="0" parTransId="{8CB30A0E-309C-4DF7-97FA-04E403430A3A}" sibTransId="{AD55686B-0B4E-492F-9560-5A24BE480CB9}"/>
    <dgm:cxn modelId="{36E79819-9318-4DFE-B0CF-19F444EC0D0B}" srcId="{7C877737-104D-4FD3-8B70-5FF9C34AA5AE}" destId="{CE6B92D6-4E31-4EB2-91E7-72E4193130B8}" srcOrd="2" destOrd="0" parTransId="{A7EDB131-F3AD-40BD-86EE-51E3FA05D181}" sibTransId="{0AC8BAD4-ED64-4EFD-BEA4-3C14FB61705A}"/>
    <dgm:cxn modelId="{FF0A895C-B9FF-4C00-82EB-74AD69704EE0}" type="presOf" srcId="{DA2DB7F1-9A52-4604-94D5-4743E13BA7D2}" destId="{FDAE25F1-ACAA-4532-B944-8E1909C24E11}" srcOrd="0" destOrd="0" presId="urn:microsoft.com/office/officeart/2005/8/layout/target2"/>
    <dgm:cxn modelId="{AF45F05C-8C25-47E6-ABB9-4A150D8D7D02}" srcId="{CE6B92D6-4E31-4EB2-91E7-72E4193130B8}" destId="{0ADF0B85-348E-46CF-8696-47DA553EFCCC}" srcOrd="1" destOrd="0" parTransId="{8F3A472D-B987-4EF0-8FC6-87639694BBE8}" sibTransId="{EF8D566F-A9F0-4552-8695-55AD95F29C49}"/>
    <dgm:cxn modelId="{98622B7D-BDE9-4EFC-8DBC-ECCDEC6D73DC}" type="presOf" srcId="{7C877737-104D-4FD3-8B70-5FF9C34AA5AE}" destId="{93A74C55-0067-4257-A2BC-3FB8677A647D}" srcOrd="0" destOrd="0" presId="urn:microsoft.com/office/officeart/2005/8/layout/target2"/>
    <dgm:cxn modelId="{0E6F2C8B-3A4C-483C-8B48-13E8F3A299B1}" type="presOf" srcId="{0EEE66C4-010B-4AC1-BFFD-16DC51B3BAFE}" destId="{AE6BCE4A-C33B-4B6E-A838-9EB65E0E04E2}" srcOrd="0" destOrd="0" presId="urn:microsoft.com/office/officeart/2005/8/layout/target2"/>
    <dgm:cxn modelId="{A1F3E392-4525-4CB1-BF34-0B016D85C499}" srcId="{CE6B92D6-4E31-4EB2-91E7-72E4193130B8}" destId="{0EEE66C4-010B-4AC1-BFFD-16DC51B3BAFE}" srcOrd="0" destOrd="0" parTransId="{A586E85E-F8E5-49FD-BC5F-65DCDD140346}" sibTransId="{33999B83-59C4-4F63-B306-A4F5E9AE6A68}"/>
    <dgm:cxn modelId="{9E119DA5-4C9C-43B6-8F9C-883500D3AF79}" srcId="{7C877737-104D-4FD3-8B70-5FF9C34AA5AE}" destId="{C839A232-5CCD-490F-A957-3053EDAB1DCC}" srcOrd="1" destOrd="0" parTransId="{95B5236F-3E4E-4A02-96EF-A7E0CF582C5A}" sibTransId="{C3994A21-9582-4DC5-B729-9F9362E9E803}"/>
    <dgm:cxn modelId="{AF2FA7C4-BE7C-4252-A6F9-588D94437C95}" type="presOf" srcId="{C839A232-5CCD-490F-A957-3053EDAB1DCC}" destId="{F0ADA9CB-FE37-44AA-A457-F529B78A9105}" srcOrd="0" destOrd="0" presId="urn:microsoft.com/office/officeart/2005/8/layout/target2"/>
    <dgm:cxn modelId="{E82FD5C5-0F4A-4AB9-8E26-336B1A51C6DA}" type="presOf" srcId="{07BCA597-B92C-4D5D-86EE-2BB9C8DE5170}" destId="{BEDCFBCF-D8C9-4E27-B123-D34867C19621}" srcOrd="0" destOrd="0" presId="urn:microsoft.com/office/officeart/2005/8/layout/target2"/>
    <dgm:cxn modelId="{463B8DE4-1C98-4B6B-BD0F-A8A908220203}" srcId="{07BCA597-B92C-4D5D-86EE-2BB9C8DE5170}" destId="{DA2DB7F1-9A52-4604-94D5-4743E13BA7D2}" srcOrd="0" destOrd="0" parTransId="{CBF41583-8E5A-49C2-973E-CBC95BB7CCE6}" sibTransId="{7BA2FBE8-2999-4358-8E2E-327626397352}"/>
    <dgm:cxn modelId="{196804E5-115A-40EB-A3D9-160472629CC9}" type="presOf" srcId="{CE6B92D6-4E31-4EB2-91E7-72E4193130B8}" destId="{E9A4AFAF-2E8A-4411-8099-43837D5E2029}" srcOrd="0" destOrd="0" presId="urn:microsoft.com/office/officeart/2005/8/layout/target2"/>
    <dgm:cxn modelId="{B807C4F7-001E-4F4F-A7FD-A6C8F7D2F4E6}" type="presOf" srcId="{0ADF0B85-348E-46CF-8696-47DA553EFCCC}" destId="{5698FBEB-7E76-4FA9-B893-10E3EA6F31B0}" srcOrd="0" destOrd="0" presId="urn:microsoft.com/office/officeart/2005/8/layout/target2"/>
    <dgm:cxn modelId="{5AAB8439-C98C-45C5-A44B-D7EADBDD6A83}" type="presParOf" srcId="{93A74C55-0067-4257-A2BC-3FB8677A647D}" destId="{685974EF-310C-427D-A44E-4E7F4AFE4B6A}" srcOrd="0" destOrd="0" presId="urn:microsoft.com/office/officeart/2005/8/layout/target2"/>
    <dgm:cxn modelId="{5A68E8E9-921E-4814-AFDE-804D2AAF780E}" type="presParOf" srcId="{685974EF-310C-427D-A44E-4E7F4AFE4B6A}" destId="{BEDCFBCF-D8C9-4E27-B123-D34867C19621}" srcOrd="0" destOrd="0" presId="urn:microsoft.com/office/officeart/2005/8/layout/target2"/>
    <dgm:cxn modelId="{61CF4388-079C-4830-A852-593308F11BAC}" type="presParOf" srcId="{685974EF-310C-427D-A44E-4E7F4AFE4B6A}" destId="{7A04AF29-DF7C-4ADD-9105-32BEF648B8BA}" srcOrd="1" destOrd="0" presId="urn:microsoft.com/office/officeart/2005/8/layout/target2"/>
    <dgm:cxn modelId="{01BF235F-D63C-4820-B0DC-FA922D50352E}" type="presParOf" srcId="{7A04AF29-DF7C-4ADD-9105-32BEF648B8BA}" destId="{FDAE25F1-ACAA-4532-B944-8E1909C24E11}" srcOrd="0" destOrd="0" presId="urn:microsoft.com/office/officeart/2005/8/layout/target2"/>
    <dgm:cxn modelId="{43209D9B-4651-49D0-8B25-664CEA274043}" type="presParOf" srcId="{93A74C55-0067-4257-A2BC-3FB8677A647D}" destId="{4A5252C0-E43E-45DC-B1E8-814B07D2508E}" srcOrd="1" destOrd="0" presId="urn:microsoft.com/office/officeart/2005/8/layout/target2"/>
    <dgm:cxn modelId="{38F6B6E2-B2AE-4747-ABC7-D7620C527413}" type="presParOf" srcId="{4A5252C0-E43E-45DC-B1E8-814B07D2508E}" destId="{F0ADA9CB-FE37-44AA-A457-F529B78A9105}" srcOrd="0" destOrd="0" presId="urn:microsoft.com/office/officeart/2005/8/layout/target2"/>
    <dgm:cxn modelId="{F369C207-CF6C-40A2-BF88-23D3BC70FB00}" type="presParOf" srcId="{4A5252C0-E43E-45DC-B1E8-814B07D2508E}" destId="{B0C43B78-4AD0-420B-9645-CE65E567DACC}" srcOrd="1" destOrd="0" presId="urn:microsoft.com/office/officeart/2005/8/layout/target2"/>
    <dgm:cxn modelId="{178FDD5A-15B5-4EF7-9C18-D1498399332B}" type="presParOf" srcId="{B0C43B78-4AD0-420B-9645-CE65E567DACC}" destId="{2EF3B36B-81E6-44FF-B8B8-C747716B1852}" srcOrd="0" destOrd="0" presId="urn:microsoft.com/office/officeart/2005/8/layout/target2"/>
    <dgm:cxn modelId="{F413A062-BBB8-4AB2-B219-51B8C387CCF1}" type="presParOf" srcId="{93A74C55-0067-4257-A2BC-3FB8677A647D}" destId="{2913FF59-5DDB-439C-9A1F-F387D45763AC}" srcOrd="2" destOrd="0" presId="urn:microsoft.com/office/officeart/2005/8/layout/target2"/>
    <dgm:cxn modelId="{1E20222D-EF89-4DE6-9A02-1A8D21009E88}" type="presParOf" srcId="{2913FF59-5DDB-439C-9A1F-F387D45763AC}" destId="{E9A4AFAF-2E8A-4411-8099-43837D5E2029}" srcOrd="0" destOrd="0" presId="urn:microsoft.com/office/officeart/2005/8/layout/target2"/>
    <dgm:cxn modelId="{F3C6AD30-3442-412C-8887-8117E8229459}" type="presParOf" srcId="{2913FF59-5DDB-439C-9A1F-F387D45763AC}" destId="{BEBF50F0-6AFE-45BA-AAAD-34D166054805}" srcOrd="1" destOrd="0" presId="urn:microsoft.com/office/officeart/2005/8/layout/target2"/>
    <dgm:cxn modelId="{56F4C2D7-E1E0-43EE-8E41-46862CDD8C39}" type="presParOf" srcId="{BEBF50F0-6AFE-45BA-AAAD-34D166054805}" destId="{AE6BCE4A-C33B-4B6E-A838-9EB65E0E04E2}" srcOrd="0" destOrd="0" presId="urn:microsoft.com/office/officeart/2005/8/layout/target2"/>
    <dgm:cxn modelId="{1FD6967F-6E69-4DD2-8D08-733835489ECC}" type="presParOf" srcId="{BEBF50F0-6AFE-45BA-AAAD-34D166054805}" destId="{3D45109C-EC4B-4895-903B-DE7DEBC24FD7}" srcOrd="1" destOrd="0" presId="urn:microsoft.com/office/officeart/2005/8/layout/target2"/>
    <dgm:cxn modelId="{F1CC1416-C7F1-4387-8A78-631B34966C3C}" type="presParOf" srcId="{BEBF50F0-6AFE-45BA-AAAD-34D166054805}" destId="{5698FBEB-7E76-4FA9-B893-10E3EA6F31B0}" srcOrd="2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084FF3-4D77-42B1-89AF-E8EB3C066872}" type="doc">
      <dgm:prSet loTypeId="urn:microsoft.com/office/officeart/2005/8/layout/vList4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fr-CA"/>
        </a:p>
      </dgm:t>
    </dgm:pt>
    <dgm:pt modelId="{FD98B707-D104-46AB-B504-30D4382687EC}">
      <dgm:prSet phldrT="[Texte]"/>
      <dgm:spPr/>
      <dgm:t>
        <a:bodyPr anchor="ctr"/>
        <a:lstStyle/>
        <a:p>
          <a:r>
            <a:rPr lang="fr-CA" dirty="0"/>
            <a:t>Table centrale</a:t>
          </a:r>
        </a:p>
      </dgm:t>
    </dgm:pt>
    <dgm:pt modelId="{6D4854C9-06AD-4741-9277-859773009165}" type="parTrans" cxnId="{E660CFAE-BD27-4A62-AA48-B12A56283879}">
      <dgm:prSet/>
      <dgm:spPr/>
      <dgm:t>
        <a:bodyPr/>
        <a:lstStyle/>
        <a:p>
          <a:endParaRPr lang="fr-CA"/>
        </a:p>
      </dgm:t>
    </dgm:pt>
    <dgm:pt modelId="{7DE3CFB1-9270-4396-BD14-FD9964440823}" type="sibTrans" cxnId="{E660CFAE-BD27-4A62-AA48-B12A56283879}">
      <dgm:prSet/>
      <dgm:spPr/>
      <dgm:t>
        <a:bodyPr/>
        <a:lstStyle/>
        <a:p>
          <a:endParaRPr lang="fr-CA"/>
        </a:p>
      </dgm:t>
    </dgm:pt>
    <dgm:pt modelId="{46A5E77A-E17E-424C-B7FB-DCD9BB30E849}">
      <dgm:prSet phldrT="[Texte]"/>
      <dgm:spPr/>
      <dgm:t>
        <a:bodyPr anchor="ctr"/>
        <a:lstStyle/>
        <a:p>
          <a:r>
            <a:rPr lang="fr-CA" dirty="0"/>
            <a:t>Négociation nationale des matières communes à toutes les travailleuses et tous les travailleurs du secteur public </a:t>
          </a:r>
        </a:p>
      </dgm:t>
    </dgm:pt>
    <dgm:pt modelId="{1319FB74-7ED0-44C7-926D-F03F686D9590}" type="parTrans" cxnId="{B97F6E66-8054-4455-806B-63D229BEBE6B}">
      <dgm:prSet/>
      <dgm:spPr/>
      <dgm:t>
        <a:bodyPr/>
        <a:lstStyle/>
        <a:p>
          <a:endParaRPr lang="fr-CA"/>
        </a:p>
      </dgm:t>
    </dgm:pt>
    <dgm:pt modelId="{00AF0CC3-6702-4852-932B-08685E752290}" type="sibTrans" cxnId="{B97F6E66-8054-4455-806B-63D229BEBE6B}">
      <dgm:prSet/>
      <dgm:spPr/>
      <dgm:t>
        <a:bodyPr/>
        <a:lstStyle/>
        <a:p>
          <a:endParaRPr lang="fr-CA"/>
        </a:p>
      </dgm:t>
    </dgm:pt>
    <dgm:pt modelId="{4543CD42-2D38-4E50-BBB7-F4C1D080C2BF}">
      <dgm:prSet phldrT="[Texte]"/>
      <dgm:spPr/>
      <dgm:t>
        <a:bodyPr anchor="ctr"/>
        <a:lstStyle/>
        <a:p>
          <a:r>
            <a:rPr lang="fr-CA" dirty="0"/>
            <a:t>Salaires, retraite, droits parentaux, disparités régionales, etc. </a:t>
          </a:r>
        </a:p>
      </dgm:t>
    </dgm:pt>
    <dgm:pt modelId="{95C11359-747D-4AF1-8AAD-E67E6ED518EB}" type="parTrans" cxnId="{6242553B-422E-4FA4-9BEA-D3A27748CFBE}">
      <dgm:prSet/>
      <dgm:spPr/>
      <dgm:t>
        <a:bodyPr/>
        <a:lstStyle/>
        <a:p>
          <a:endParaRPr lang="fr-CA"/>
        </a:p>
      </dgm:t>
    </dgm:pt>
    <dgm:pt modelId="{1439486D-F736-4724-845E-17B8A71ED44E}" type="sibTrans" cxnId="{6242553B-422E-4FA4-9BEA-D3A27748CFBE}">
      <dgm:prSet/>
      <dgm:spPr/>
      <dgm:t>
        <a:bodyPr/>
        <a:lstStyle/>
        <a:p>
          <a:endParaRPr lang="fr-CA"/>
        </a:p>
      </dgm:t>
    </dgm:pt>
    <dgm:pt modelId="{5143BFA8-3371-4D05-97F3-4C7875BBF21D}">
      <dgm:prSet phldrT="[Texte]"/>
      <dgm:spPr/>
      <dgm:t>
        <a:bodyPr anchor="ctr"/>
        <a:lstStyle/>
        <a:p>
          <a:r>
            <a:rPr lang="fr-CA" dirty="0"/>
            <a:t>Table sectorielle</a:t>
          </a:r>
        </a:p>
      </dgm:t>
    </dgm:pt>
    <dgm:pt modelId="{BBB80353-3B42-4373-8821-157F2545BC94}" type="parTrans" cxnId="{066A5516-0AEA-4A7E-9C57-CBFEECBEE8BC}">
      <dgm:prSet/>
      <dgm:spPr/>
      <dgm:t>
        <a:bodyPr/>
        <a:lstStyle/>
        <a:p>
          <a:endParaRPr lang="fr-CA"/>
        </a:p>
      </dgm:t>
    </dgm:pt>
    <dgm:pt modelId="{3FBA59EF-0013-491E-9097-E6066143AE64}" type="sibTrans" cxnId="{066A5516-0AEA-4A7E-9C57-CBFEECBEE8BC}">
      <dgm:prSet/>
      <dgm:spPr/>
      <dgm:t>
        <a:bodyPr/>
        <a:lstStyle/>
        <a:p>
          <a:endParaRPr lang="fr-CA"/>
        </a:p>
      </dgm:t>
    </dgm:pt>
    <dgm:pt modelId="{D50DE4E9-D625-44CB-9855-1B3B587C74F2}">
      <dgm:prSet phldrT="[Texte]"/>
      <dgm:spPr/>
      <dgm:t>
        <a:bodyPr anchor="ctr"/>
        <a:lstStyle/>
        <a:p>
          <a:r>
            <a:rPr lang="fr-CA" dirty="0"/>
            <a:t>Négociation des enjeux concernant spécifiquement les enseignant.es de cégep</a:t>
          </a:r>
        </a:p>
      </dgm:t>
    </dgm:pt>
    <dgm:pt modelId="{9EF050FE-4EDB-4F49-BA9E-C103C3707C36}" type="parTrans" cxnId="{90262FF7-557A-4E47-87BC-B8F032A3E3FB}">
      <dgm:prSet/>
      <dgm:spPr/>
      <dgm:t>
        <a:bodyPr/>
        <a:lstStyle/>
        <a:p>
          <a:endParaRPr lang="fr-CA"/>
        </a:p>
      </dgm:t>
    </dgm:pt>
    <dgm:pt modelId="{6BD2782D-EEEE-4512-AAEC-AE634BCC5DCC}" type="sibTrans" cxnId="{90262FF7-557A-4E47-87BC-B8F032A3E3FB}">
      <dgm:prSet/>
      <dgm:spPr/>
      <dgm:t>
        <a:bodyPr/>
        <a:lstStyle/>
        <a:p>
          <a:endParaRPr lang="fr-CA"/>
        </a:p>
      </dgm:t>
    </dgm:pt>
    <dgm:pt modelId="{75A35652-8686-44F5-9A17-9829176E1CA4}">
      <dgm:prSet phldrT="[Texte]"/>
      <dgm:spPr/>
      <dgm:t>
        <a:bodyPr anchor="ctr"/>
        <a:lstStyle/>
        <a:p>
          <a:r>
            <a:rPr lang="fr-CA" dirty="0"/>
            <a:t>Toutes les autres dispositions de la convention (sécurité d’emploi, tâche, congés, perfectionnement, annexes particulières, etc.</a:t>
          </a:r>
        </a:p>
      </dgm:t>
    </dgm:pt>
    <dgm:pt modelId="{5A657623-9477-4D23-8C68-FDBF0EEF8E6E}" type="parTrans" cxnId="{F3FD7B7A-5BB9-4135-9D33-78ABA29E256D}">
      <dgm:prSet/>
      <dgm:spPr/>
      <dgm:t>
        <a:bodyPr/>
        <a:lstStyle/>
        <a:p>
          <a:endParaRPr lang="fr-CA"/>
        </a:p>
      </dgm:t>
    </dgm:pt>
    <dgm:pt modelId="{421C4FE0-D25F-48A0-AF90-94FDF526C71C}" type="sibTrans" cxnId="{F3FD7B7A-5BB9-4135-9D33-78ABA29E256D}">
      <dgm:prSet/>
      <dgm:spPr/>
      <dgm:t>
        <a:bodyPr/>
        <a:lstStyle/>
        <a:p>
          <a:endParaRPr lang="fr-CA"/>
        </a:p>
      </dgm:t>
    </dgm:pt>
    <dgm:pt modelId="{8AB1D3A4-54F3-402B-84E1-7DD74C1FB86A}" type="pres">
      <dgm:prSet presAssocID="{43084FF3-4D77-42B1-89AF-E8EB3C066872}" presName="linear" presStyleCnt="0">
        <dgm:presLayoutVars>
          <dgm:dir/>
          <dgm:resizeHandles val="exact"/>
        </dgm:presLayoutVars>
      </dgm:prSet>
      <dgm:spPr/>
    </dgm:pt>
    <dgm:pt modelId="{25ABCD3D-9BE7-413D-8DB2-A74E32777102}" type="pres">
      <dgm:prSet presAssocID="{FD98B707-D104-46AB-B504-30D4382687EC}" presName="comp" presStyleCnt="0"/>
      <dgm:spPr/>
    </dgm:pt>
    <dgm:pt modelId="{A58F067B-2108-4A35-ADBC-EF206C96E2AD}" type="pres">
      <dgm:prSet presAssocID="{FD98B707-D104-46AB-B504-30D4382687EC}" presName="box" presStyleLbl="node1" presStyleIdx="0" presStyleCnt="2"/>
      <dgm:spPr/>
    </dgm:pt>
    <dgm:pt modelId="{C3519B81-EEF2-41E5-9949-AD34713E7135}" type="pres">
      <dgm:prSet presAssocID="{FD98B707-D104-46AB-B504-30D4382687EC}" presName="img" presStyleLbl="fgImgPlace1" presStyleIdx="0" presStyleCnt="2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>
          <a:noFill/>
        </a:ln>
      </dgm:spPr>
    </dgm:pt>
    <dgm:pt modelId="{02B4A22A-F117-47E5-842A-CF9C8FABC5BC}" type="pres">
      <dgm:prSet presAssocID="{FD98B707-D104-46AB-B504-30D4382687EC}" presName="text" presStyleLbl="node1" presStyleIdx="0" presStyleCnt="2">
        <dgm:presLayoutVars>
          <dgm:bulletEnabled val="1"/>
        </dgm:presLayoutVars>
      </dgm:prSet>
      <dgm:spPr/>
    </dgm:pt>
    <dgm:pt modelId="{A34B88D4-74A7-4048-B178-98C5D36DFD41}" type="pres">
      <dgm:prSet presAssocID="{7DE3CFB1-9270-4396-BD14-FD9964440823}" presName="spacer" presStyleCnt="0"/>
      <dgm:spPr/>
    </dgm:pt>
    <dgm:pt modelId="{D98A086D-D89C-4D4B-BF32-25FA2B6A7EB9}" type="pres">
      <dgm:prSet presAssocID="{5143BFA8-3371-4D05-97F3-4C7875BBF21D}" presName="comp" presStyleCnt="0"/>
      <dgm:spPr/>
    </dgm:pt>
    <dgm:pt modelId="{E1A947D8-5AD8-4BE3-B5B5-92F831D3EDA6}" type="pres">
      <dgm:prSet presAssocID="{5143BFA8-3371-4D05-97F3-4C7875BBF21D}" presName="box" presStyleLbl="node1" presStyleIdx="1" presStyleCnt="2"/>
      <dgm:spPr/>
    </dgm:pt>
    <dgm:pt modelId="{DF5ACCEB-6414-4CBE-80FD-CC734E3B74FB}" type="pres">
      <dgm:prSet presAssocID="{5143BFA8-3371-4D05-97F3-4C7875BBF21D}" presName="img" presStyleLbl="fgImgPlace1" presStyleIdx="1" presStyleCnt="2" custScaleX="98631" custScaleY="73175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solidFill>
            <a:schemeClr val="bg1"/>
          </a:solidFill>
        </a:ln>
      </dgm:spPr>
    </dgm:pt>
    <dgm:pt modelId="{6C0C4CFA-DE67-420E-A8CA-4CFD101B749B}" type="pres">
      <dgm:prSet presAssocID="{5143BFA8-3371-4D05-97F3-4C7875BBF21D}" presName="text" presStyleLbl="node1" presStyleIdx="1" presStyleCnt="2">
        <dgm:presLayoutVars>
          <dgm:bulletEnabled val="1"/>
        </dgm:presLayoutVars>
      </dgm:prSet>
      <dgm:spPr/>
    </dgm:pt>
  </dgm:ptLst>
  <dgm:cxnLst>
    <dgm:cxn modelId="{4484A10B-ED41-4790-9C08-4A2DDE26A33E}" type="presOf" srcId="{75A35652-8686-44F5-9A17-9829176E1CA4}" destId="{6C0C4CFA-DE67-420E-A8CA-4CFD101B749B}" srcOrd="1" destOrd="2" presId="urn:microsoft.com/office/officeart/2005/8/layout/vList4"/>
    <dgm:cxn modelId="{066A5516-0AEA-4A7E-9C57-CBFEECBEE8BC}" srcId="{43084FF3-4D77-42B1-89AF-E8EB3C066872}" destId="{5143BFA8-3371-4D05-97F3-4C7875BBF21D}" srcOrd="1" destOrd="0" parTransId="{BBB80353-3B42-4373-8821-157F2545BC94}" sibTransId="{3FBA59EF-0013-491E-9097-E6066143AE64}"/>
    <dgm:cxn modelId="{6242553B-422E-4FA4-9BEA-D3A27748CFBE}" srcId="{FD98B707-D104-46AB-B504-30D4382687EC}" destId="{4543CD42-2D38-4E50-BBB7-F4C1D080C2BF}" srcOrd="1" destOrd="0" parTransId="{95C11359-747D-4AF1-8AAD-E67E6ED518EB}" sibTransId="{1439486D-F736-4724-845E-17B8A71ED44E}"/>
    <dgm:cxn modelId="{41BD073C-AE8C-44F6-9A53-563376359D9E}" type="presOf" srcId="{5143BFA8-3371-4D05-97F3-4C7875BBF21D}" destId="{6C0C4CFA-DE67-420E-A8CA-4CFD101B749B}" srcOrd="1" destOrd="0" presId="urn:microsoft.com/office/officeart/2005/8/layout/vList4"/>
    <dgm:cxn modelId="{B97F6E66-8054-4455-806B-63D229BEBE6B}" srcId="{FD98B707-D104-46AB-B504-30D4382687EC}" destId="{46A5E77A-E17E-424C-B7FB-DCD9BB30E849}" srcOrd="0" destOrd="0" parTransId="{1319FB74-7ED0-44C7-926D-F03F686D9590}" sibTransId="{00AF0CC3-6702-4852-932B-08685E752290}"/>
    <dgm:cxn modelId="{37CC8258-F3D8-4CE9-9CD9-338AC0CCC52D}" type="presOf" srcId="{FD98B707-D104-46AB-B504-30D4382687EC}" destId="{A58F067B-2108-4A35-ADBC-EF206C96E2AD}" srcOrd="0" destOrd="0" presId="urn:microsoft.com/office/officeart/2005/8/layout/vList4"/>
    <dgm:cxn modelId="{F3FD7B7A-5BB9-4135-9D33-78ABA29E256D}" srcId="{5143BFA8-3371-4D05-97F3-4C7875BBF21D}" destId="{75A35652-8686-44F5-9A17-9829176E1CA4}" srcOrd="1" destOrd="0" parTransId="{5A657623-9477-4D23-8C68-FDBF0EEF8E6E}" sibTransId="{421C4FE0-D25F-48A0-AF90-94FDF526C71C}"/>
    <dgm:cxn modelId="{3C0A1C81-11AA-42BC-8750-6D9218E227EA}" type="presOf" srcId="{46A5E77A-E17E-424C-B7FB-DCD9BB30E849}" destId="{A58F067B-2108-4A35-ADBC-EF206C96E2AD}" srcOrd="0" destOrd="1" presId="urn:microsoft.com/office/officeart/2005/8/layout/vList4"/>
    <dgm:cxn modelId="{25445388-43B1-41AC-AF7A-7F5744203ACA}" type="presOf" srcId="{75A35652-8686-44F5-9A17-9829176E1CA4}" destId="{E1A947D8-5AD8-4BE3-B5B5-92F831D3EDA6}" srcOrd="0" destOrd="2" presId="urn:microsoft.com/office/officeart/2005/8/layout/vList4"/>
    <dgm:cxn modelId="{DF805FA0-7C0A-4048-9173-8A01D45C3C27}" type="presOf" srcId="{D50DE4E9-D625-44CB-9855-1B3B587C74F2}" destId="{E1A947D8-5AD8-4BE3-B5B5-92F831D3EDA6}" srcOrd="0" destOrd="1" presId="urn:microsoft.com/office/officeart/2005/8/layout/vList4"/>
    <dgm:cxn modelId="{B6AE96A3-C292-4F02-B977-F6E8A67AD8A3}" type="presOf" srcId="{D50DE4E9-D625-44CB-9855-1B3B587C74F2}" destId="{6C0C4CFA-DE67-420E-A8CA-4CFD101B749B}" srcOrd="1" destOrd="1" presId="urn:microsoft.com/office/officeart/2005/8/layout/vList4"/>
    <dgm:cxn modelId="{E660CFAE-BD27-4A62-AA48-B12A56283879}" srcId="{43084FF3-4D77-42B1-89AF-E8EB3C066872}" destId="{FD98B707-D104-46AB-B504-30D4382687EC}" srcOrd="0" destOrd="0" parTransId="{6D4854C9-06AD-4741-9277-859773009165}" sibTransId="{7DE3CFB1-9270-4396-BD14-FD9964440823}"/>
    <dgm:cxn modelId="{A32FB5BE-6CE5-4A19-BADE-7C2A90617F03}" type="presOf" srcId="{43084FF3-4D77-42B1-89AF-E8EB3C066872}" destId="{8AB1D3A4-54F3-402B-84E1-7DD74C1FB86A}" srcOrd="0" destOrd="0" presId="urn:microsoft.com/office/officeart/2005/8/layout/vList4"/>
    <dgm:cxn modelId="{1486C3D4-B1F5-4D74-9373-19911F8339D3}" type="presOf" srcId="{46A5E77A-E17E-424C-B7FB-DCD9BB30E849}" destId="{02B4A22A-F117-47E5-842A-CF9C8FABC5BC}" srcOrd="1" destOrd="1" presId="urn:microsoft.com/office/officeart/2005/8/layout/vList4"/>
    <dgm:cxn modelId="{3A8CF1D8-CC21-44B4-8E5E-A8851644CFCF}" type="presOf" srcId="{4543CD42-2D38-4E50-BBB7-F4C1D080C2BF}" destId="{02B4A22A-F117-47E5-842A-CF9C8FABC5BC}" srcOrd="1" destOrd="2" presId="urn:microsoft.com/office/officeart/2005/8/layout/vList4"/>
    <dgm:cxn modelId="{12429CDD-2B9C-4643-9D6D-6D3A4BB03818}" type="presOf" srcId="{4543CD42-2D38-4E50-BBB7-F4C1D080C2BF}" destId="{A58F067B-2108-4A35-ADBC-EF206C96E2AD}" srcOrd="0" destOrd="2" presId="urn:microsoft.com/office/officeart/2005/8/layout/vList4"/>
    <dgm:cxn modelId="{B69FD7E4-1E1C-4938-AE5E-A66C0AEB139E}" type="presOf" srcId="{FD98B707-D104-46AB-B504-30D4382687EC}" destId="{02B4A22A-F117-47E5-842A-CF9C8FABC5BC}" srcOrd="1" destOrd="0" presId="urn:microsoft.com/office/officeart/2005/8/layout/vList4"/>
    <dgm:cxn modelId="{F2A44BE6-60E2-4552-917F-3063D6FB2294}" type="presOf" srcId="{5143BFA8-3371-4D05-97F3-4C7875BBF21D}" destId="{E1A947D8-5AD8-4BE3-B5B5-92F831D3EDA6}" srcOrd="0" destOrd="0" presId="urn:microsoft.com/office/officeart/2005/8/layout/vList4"/>
    <dgm:cxn modelId="{90262FF7-557A-4E47-87BC-B8F032A3E3FB}" srcId="{5143BFA8-3371-4D05-97F3-4C7875BBF21D}" destId="{D50DE4E9-D625-44CB-9855-1B3B587C74F2}" srcOrd="0" destOrd="0" parTransId="{9EF050FE-4EDB-4F49-BA9E-C103C3707C36}" sibTransId="{6BD2782D-EEEE-4512-AAEC-AE634BCC5DCC}"/>
    <dgm:cxn modelId="{C7EF7139-C46C-4C80-81CE-86EE0D1CA3EA}" type="presParOf" srcId="{8AB1D3A4-54F3-402B-84E1-7DD74C1FB86A}" destId="{25ABCD3D-9BE7-413D-8DB2-A74E32777102}" srcOrd="0" destOrd="0" presId="urn:microsoft.com/office/officeart/2005/8/layout/vList4"/>
    <dgm:cxn modelId="{7522104D-B251-4CF7-AFBA-3A8873611947}" type="presParOf" srcId="{25ABCD3D-9BE7-413D-8DB2-A74E32777102}" destId="{A58F067B-2108-4A35-ADBC-EF206C96E2AD}" srcOrd="0" destOrd="0" presId="urn:microsoft.com/office/officeart/2005/8/layout/vList4"/>
    <dgm:cxn modelId="{D2999BE5-DD05-4154-A7ED-F5D9B8576719}" type="presParOf" srcId="{25ABCD3D-9BE7-413D-8DB2-A74E32777102}" destId="{C3519B81-EEF2-41E5-9949-AD34713E7135}" srcOrd="1" destOrd="0" presId="urn:microsoft.com/office/officeart/2005/8/layout/vList4"/>
    <dgm:cxn modelId="{81F94D00-C83F-451B-914F-CE6CC3FE4A7A}" type="presParOf" srcId="{25ABCD3D-9BE7-413D-8DB2-A74E32777102}" destId="{02B4A22A-F117-47E5-842A-CF9C8FABC5BC}" srcOrd="2" destOrd="0" presId="urn:microsoft.com/office/officeart/2005/8/layout/vList4"/>
    <dgm:cxn modelId="{BB5FFFCE-427C-4D4B-9E0D-CDF52D00E023}" type="presParOf" srcId="{8AB1D3A4-54F3-402B-84E1-7DD74C1FB86A}" destId="{A34B88D4-74A7-4048-B178-98C5D36DFD41}" srcOrd="1" destOrd="0" presId="urn:microsoft.com/office/officeart/2005/8/layout/vList4"/>
    <dgm:cxn modelId="{73E6E959-62A6-483D-AA9B-FA8D10254B56}" type="presParOf" srcId="{8AB1D3A4-54F3-402B-84E1-7DD74C1FB86A}" destId="{D98A086D-D89C-4D4B-BF32-25FA2B6A7EB9}" srcOrd="2" destOrd="0" presId="urn:microsoft.com/office/officeart/2005/8/layout/vList4"/>
    <dgm:cxn modelId="{600D1122-AA2F-4EB8-8090-8B83D10B9904}" type="presParOf" srcId="{D98A086D-D89C-4D4B-BF32-25FA2B6A7EB9}" destId="{E1A947D8-5AD8-4BE3-B5B5-92F831D3EDA6}" srcOrd="0" destOrd="0" presId="urn:microsoft.com/office/officeart/2005/8/layout/vList4"/>
    <dgm:cxn modelId="{DDA5DFD5-6A40-4E00-9BC9-E05D9622C9D7}" type="presParOf" srcId="{D98A086D-D89C-4D4B-BF32-25FA2B6A7EB9}" destId="{DF5ACCEB-6414-4CBE-80FD-CC734E3B74FB}" srcOrd="1" destOrd="0" presId="urn:microsoft.com/office/officeart/2005/8/layout/vList4"/>
    <dgm:cxn modelId="{3E44F162-52CC-458C-824C-888290CE7422}" type="presParOf" srcId="{D98A086D-D89C-4D4B-BF32-25FA2B6A7EB9}" destId="{6C0C4CFA-DE67-420E-A8CA-4CFD101B749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318AA51-787A-45AC-B795-FE61B7151794}" type="doc">
      <dgm:prSet loTypeId="urn:microsoft.com/office/officeart/2005/8/layout/vList3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CA"/>
        </a:p>
      </dgm:t>
    </dgm:pt>
    <dgm:pt modelId="{43CD292D-2352-4E82-A4EE-25DD377FF42F}">
      <dgm:prSet phldrT="[Texte]"/>
      <dgm:spPr>
        <a:solidFill>
          <a:srgbClr val="4EA74C"/>
        </a:solidFill>
      </dgm:spPr>
      <dgm:t>
        <a:bodyPr/>
        <a:lstStyle/>
        <a:p>
          <a:r>
            <a:rPr lang="fr-CA" dirty="0"/>
            <a:t>Fédération nationale des enseignantes et des enseignants du Québec</a:t>
          </a:r>
        </a:p>
      </dgm:t>
    </dgm:pt>
    <dgm:pt modelId="{3B3AD42A-EEBF-434B-BC48-1110B5634120}" type="parTrans" cxnId="{777D2E3D-16F3-42DC-9096-F7D2FE4CF1E2}">
      <dgm:prSet/>
      <dgm:spPr/>
      <dgm:t>
        <a:bodyPr/>
        <a:lstStyle/>
        <a:p>
          <a:endParaRPr lang="fr-CA"/>
        </a:p>
      </dgm:t>
    </dgm:pt>
    <dgm:pt modelId="{DF99A081-926A-4B3E-BC9D-DB067ED588EC}" type="sibTrans" cxnId="{777D2E3D-16F3-42DC-9096-F7D2FE4CF1E2}">
      <dgm:prSet/>
      <dgm:spPr/>
      <dgm:t>
        <a:bodyPr/>
        <a:lstStyle/>
        <a:p>
          <a:endParaRPr lang="fr-CA"/>
        </a:p>
      </dgm:t>
    </dgm:pt>
    <dgm:pt modelId="{87C8047B-1603-4B7D-8FAA-3A5A4FEF280B}">
      <dgm:prSet phldrT="[Texte]"/>
      <dgm:spPr>
        <a:solidFill>
          <a:srgbClr val="055971"/>
        </a:solidFill>
      </dgm:spPr>
      <dgm:t>
        <a:bodyPr/>
        <a:lstStyle/>
        <a:p>
          <a:r>
            <a:rPr lang="fr-CA" dirty="0"/>
            <a:t>Fédération de la santé et des services sociaux</a:t>
          </a:r>
        </a:p>
      </dgm:t>
    </dgm:pt>
    <dgm:pt modelId="{F666E419-FCC7-41BE-A701-152936D85BF4}" type="parTrans" cxnId="{7B100926-1781-4E4B-8603-461245B6869A}">
      <dgm:prSet/>
      <dgm:spPr/>
      <dgm:t>
        <a:bodyPr/>
        <a:lstStyle/>
        <a:p>
          <a:endParaRPr lang="fr-CA"/>
        </a:p>
      </dgm:t>
    </dgm:pt>
    <dgm:pt modelId="{1E30222A-8B37-44D2-94D2-F4224A41DD45}" type="sibTrans" cxnId="{7B100926-1781-4E4B-8603-461245B6869A}">
      <dgm:prSet/>
      <dgm:spPr/>
      <dgm:t>
        <a:bodyPr/>
        <a:lstStyle/>
        <a:p>
          <a:endParaRPr lang="fr-CA"/>
        </a:p>
      </dgm:t>
    </dgm:pt>
    <dgm:pt modelId="{4FF8C180-1781-4858-BF10-C203C9621F33}">
      <dgm:prSet phldrT="[Texte]"/>
      <dgm:spPr>
        <a:solidFill>
          <a:srgbClr val="D65134"/>
        </a:solidFill>
      </dgm:spPr>
      <dgm:t>
        <a:bodyPr/>
        <a:lstStyle/>
        <a:p>
          <a:r>
            <a:rPr lang="fr-CA" dirty="0"/>
            <a:t>Fédération des employées et des employés des services publics</a:t>
          </a:r>
        </a:p>
      </dgm:t>
    </dgm:pt>
    <dgm:pt modelId="{A057E0E7-933D-4225-8239-8848914E00F0}" type="parTrans" cxnId="{3F587E22-0C07-4287-9938-0A657720E304}">
      <dgm:prSet/>
      <dgm:spPr/>
      <dgm:t>
        <a:bodyPr/>
        <a:lstStyle/>
        <a:p>
          <a:endParaRPr lang="fr-CA"/>
        </a:p>
      </dgm:t>
    </dgm:pt>
    <dgm:pt modelId="{23ED8CF9-2E35-42F7-B31F-C6D48ED0D3AC}" type="sibTrans" cxnId="{3F587E22-0C07-4287-9938-0A657720E304}">
      <dgm:prSet/>
      <dgm:spPr/>
      <dgm:t>
        <a:bodyPr/>
        <a:lstStyle/>
        <a:p>
          <a:endParaRPr lang="fr-CA"/>
        </a:p>
      </dgm:t>
    </dgm:pt>
    <dgm:pt modelId="{8FE6509A-24D6-4A12-A7AA-13F33A79E6FC}">
      <dgm:prSet phldrT="[Texte]"/>
      <dgm:spPr>
        <a:solidFill>
          <a:srgbClr val="1A9CD2"/>
        </a:solidFill>
      </dgm:spPr>
      <dgm:t>
        <a:bodyPr/>
        <a:lstStyle/>
        <a:p>
          <a:r>
            <a:rPr lang="fr-CA" dirty="0"/>
            <a:t>Fédération des </a:t>
          </a:r>
          <a:r>
            <a:rPr lang="fr-CA" dirty="0" err="1"/>
            <a:t>professionnèles</a:t>
          </a:r>
          <a:endParaRPr lang="fr-CA" dirty="0"/>
        </a:p>
      </dgm:t>
    </dgm:pt>
    <dgm:pt modelId="{97D044F7-8DAA-4D2A-95AE-EBEC83596BC3}" type="parTrans" cxnId="{EC7BAD8C-2012-43F1-876B-1CE37262FDDD}">
      <dgm:prSet/>
      <dgm:spPr/>
      <dgm:t>
        <a:bodyPr/>
        <a:lstStyle/>
        <a:p>
          <a:endParaRPr lang="fr-CA"/>
        </a:p>
      </dgm:t>
    </dgm:pt>
    <dgm:pt modelId="{01B2C69C-1BAD-4EB4-BAEE-82C51EA687D1}" type="sibTrans" cxnId="{EC7BAD8C-2012-43F1-876B-1CE37262FDDD}">
      <dgm:prSet/>
      <dgm:spPr/>
      <dgm:t>
        <a:bodyPr/>
        <a:lstStyle/>
        <a:p>
          <a:endParaRPr lang="fr-CA"/>
        </a:p>
      </dgm:t>
    </dgm:pt>
    <dgm:pt modelId="{66A761EC-4E32-4F85-B47A-F9D171BD06B8}" type="pres">
      <dgm:prSet presAssocID="{F318AA51-787A-45AC-B795-FE61B7151794}" presName="linearFlow" presStyleCnt="0">
        <dgm:presLayoutVars>
          <dgm:dir/>
          <dgm:resizeHandles val="exact"/>
        </dgm:presLayoutVars>
      </dgm:prSet>
      <dgm:spPr/>
    </dgm:pt>
    <dgm:pt modelId="{F7F249D2-771A-4F04-9076-19AF33996A7D}" type="pres">
      <dgm:prSet presAssocID="{43CD292D-2352-4E82-A4EE-25DD377FF42F}" presName="composite" presStyleCnt="0"/>
      <dgm:spPr/>
    </dgm:pt>
    <dgm:pt modelId="{6ED241BF-D397-4FFE-97C9-8D8D1C367175}" type="pres">
      <dgm:prSet presAssocID="{43CD292D-2352-4E82-A4EE-25DD377FF42F}" presName="imgShp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078B8ED5-66B8-4435-9579-FF5C0D9749B7}" type="pres">
      <dgm:prSet presAssocID="{43CD292D-2352-4E82-A4EE-25DD377FF42F}" presName="txShp" presStyleLbl="node1" presStyleIdx="0" presStyleCnt="4">
        <dgm:presLayoutVars>
          <dgm:bulletEnabled val="1"/>
        </dgm:presLayoutVars>
      </dgm:prSet>
      <dgm:spPr/>
    </dgm:pt>
    <dgm:pt modelId="{55F9FFCB-8CB0-4846-86B2-4BF1808FA28E}" type="pres">
      <dgm:prSet presAssocID="{DF99A081-926A-4B3E-BC9D-DB067ED588EC}" presName="spacing" presStyleCnt="0"/>
      <dgm:spPr/>
    </dgm:pt>
    <dgm:pt modelId="{A5ADDA26-1728-4B47-B9F6-B94C6C89F712}" type="pres">
      <dgm:prSet presAssocID="{87C8047B-1603-4B7D-8FAA-3A5A4FEF280B}" presName="composite" presStyleCnt="0"/>
      <dgm:spPr/>
    </dgm:pt>
    <dgm:pt modelId="{BA1EBCD6-46CF-4B02-9ACC-3F4E6A324822}" type="pres">
      <dgm:prSet presAssocID="{87C8047B-1603-4B7D-8FAA-3A5A4FEF280B}" presName="imgShp" presStyleLbl="fgImgPlace1" presStyleIdx="1" presStyleCnt="4"/>
      <dgm:spPr>
        <a:blipFill rotWithShape="1">
          <a:blip xmlns:r="http://schemas.openxmlformats.org/officeDocument/2006/relationships" r:embed="rId2"/>
          <a:srcRect/>
          <a:stretch>
            <a:fillRect l="-46000" r="-46000"/>
          </a:stretch>
        </a:blipFill>
      </dgm:spPr>
    </dgm:pt>
    <dgm:pt modelId="{781B45C0-4D1C-401F-B55F-91A47F49322D}" type="pres">
      <dgm:prSet presAssocID="{87C8047B-1603-4B7D-8FAA-3A5A4FEF280B}" presName="txShp" presStyleLbl="node1" presStyleIdx="1" presStyleCnt="4">
        <dgm:presLayoutVars>
          <dgm:bulletEnabled val="1"/>
        </dgm:presLayoutVars>
      </dgm:prSet>
      <dgm:spPr/>
    </dgm:pt>
    <dgm:pt modelId="{39AB499A-7896-4FB6-B5E9-1E7FA55A576B}" type="pres">
      <dgm:prSet presAssocID="{1E30222A-8B37-44D2-94D2-F4224A41DD45}" presName="spacing" presStyleCnt="0"/>
      <dgm:spPr/>
    </dgm:pt>
    <dgm:pt modelId="{A0304C16-6312-492C-9D21-CC27B3354208}" type="pres">
      <dgm:prSet presAssocID="{4FF8C180-1781-4858-BF10-C203C9621F33}" presName="composite" presStyleCnt="0"/>
      <dgm:spPr/>
    </dgm:pt>
    <dgm:pt modelId="{CFFDDA6B-0002-4212-A71F-7DC8F5FA455B}" type="pres">
      <dgm:prSet presAssocID="{4FF8C180-1781-4858-BF10-C203C9621F33}" presName="imgShp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FE1579F-2D8C-4BA3-B586-1AE8879287EA}" type="pres">
      <dgm:prSet presAssocID="{4FF8C180-1781-4858-BF10-C203C9621F33}" presName="txShp" presStyleLbl="node1" presStyleIdx="2" presStyleCnt="4">
        <dgm:presLayoutVars>
          <dgm:bulletEnabled val="1"/>
        </dgm:presLayoutVars>
      </dgm:prSet>
      <dgm:spPr/>
    </dgm:pt>
    <dgm:pt modelId="{6EE405E4-F115-47CC-8C90-7420C43510E3}" type="pres">
      <dgm:prSet presAssocID="{23ED8CF9-2E35-42F7-B31F-C6D48ED0D3AC}" presName="spacing" presStyleCnt="0"/>
      <dgm:spPr/>
    </dgm:pt>
    <dgm:pt modelId="{3DE641F4-98CB-43A5-83A9-323A7ECE2477}" type="pres">
      <dgm:prSet presAssocID="{8FE6509A-24D6-4A12-A7AA-13F33A79E6FC}" presName="composite" presStyleCnt="0"/>
      <dgm:spPr/>
    </dgm:pt>
    <dgm:pt modelId="{9BA7C609-974D-4389-96D2-4F455F240395}" type="pres">
      <dgm:prSet presAssocID="{8FE6509A-24D6-4A12-A7AA-13F33A79E6FC}" presName="imgShp" presStyleLbl="fgImgPlace1" presStyleIdx="3" presStyleCnt="4"/>
      <dgm:spPr>
        <a:blipFill rotWithShape="1">
          <a:blip xmlns:r="http://schemas.openxmlformats.org/officeDocument/2006/relationships" r:embed="rId4" cstate="print"/>
          <a:srcRect/>
          <a:stretch>
            <a:fillRect l="-1000" r="-1000"/>
          </a:stretch>
        </a:blipFill>
      </dgm:spPr>
    </dgm:pt>
    <dgm:pt modelId="{F7DFBEA2-7A44-4489-9570-BFE6377D6C00}" type="pres">
      <dgm:prSet presAssocID="{8FE6509A-24D6-4A12-A7AA-13F33A79E6FC}" presName="txShp" presStyleLbl="node1" presStyleIdx="3" presStyleCnt="4">
        <dgm:presLayoutVars>
          <dgm:bulletEnabled val="1"/>
        </dgm:presLayoutVars>
      </dgm:prSet>
      <dgm:spPr/>
    </dgm:pt>
  </dgm:ptLst>
  <dgm:cxnLst>
    <dgm:cxn modelId="{3F587E22-0C07-4287-9938-0A657720E304}" srcId="{F318AA51-787A-45AC-B795-FE61B7151794}" destId="{4FF8C180-1781-4858-BF10-C203C9621F33}" srcOrd="2" destOrd="0" parTransId="{A057E0E7-933D-4225-8239-8848914E00F0}" sibTransId="{23ED8CF9-2E35-42F7-B31F-C6D48ED0D3AC}"/>
    <dgm:cxn modelId="{7B100926-1781-4E4B-8603-461245B6869A}" srcId="{F318AA51-787A-45AC-B795-FE61B7151794}" destId="{87C8047B-1603-4B7D-8FAA-3A5A4FEF280B}" srcOrd="1" destOrd="0" parTransId="{F666E419-FCC7-41BE-A701-152936D85BF4}" sibTransId="{1E30222A-8B37-44D2-94D2-F4224A41DD45}"/>
    <dgm:cxn modelId="{777D2E3D-16F3-42DC-9096-F7D2FE4CF1E2}" srcId="{F318AA51-787A-45AC-B795-FE61B7151794}" destId="{43CD292D-2352-4E82-A4EE-25DD377FF42F}" srcOrd="0" destOrd="0" parTransId="{3B3AD42A-EEBF-434B-BC48-1110B5634120}" sibTransId="{DF99A081-926A-4B3E-BC9D-DB067ED588EC}"/>
    <dgm:cxn modelId="{74672866-3953-4ED4-A3ED-6FF811366833}" type="presOf" srcId="{F318AA51-787A-45AC-B795-FE61B7151794}" destId="{66A761EC-4E32-4F85-B47A-F9D171BD06B8}" srcOrd="0" destOrd="0" presId="urn:microsoft.com/office/officeart/2005/8/layout/vList3"/>
    <dgm:cxn modelId="{EC7BAD8C-2012-43F1-876B-1CE37262FDDD}" srcId="{F318AA51-787A-45AC-B795-FE61B7151794}" destId="{8FE6509A-24D6-4A12-A7AA-13F33A79E6FC}" srcOrd="3" destOrd="0" parTransId="{97D044F7-8DAA-4D2A-95AE-EBEC83596BC3}" sibTransId="{01B2C69C-1BAD-4EB4-BAEE-82C51EA687D1}"/>
    <dgm:cxn modelId="{0EFA4395-CD41-4533-A7D4-390A270F6A76}" type="presOf" srcId="{4FF8C180-1781-4858-BF10-C203C9621F33}" destId="{CFE1579F-2D8C-4BA3-B586-1AE8879287EA}" srcOrd="0" destOrd="0" presId="urn:microsoft.com/office/officeart/2005/8/layout/vList3"/>
    <dgm:cxn modelId="{95221897-EB5C-462E-BB73-874CE7BD747B}" type="presOf" srcId="{87C8047B-1603-4B7D-8FAA-3A5A4FEF280B}" destId="{781B45C0-4D1C-401F-B55F-91A47F49322D}" srcOrd="0" destOrd="0" presId="urn:microsoft.com/office/officeart/2005/8/layout/vList3"/>
    <dgm:cxn modelId="{30F992CC-0B86-4A33-AF25-47282225F85C}" type="presOf" srcId="{43CD292D-2352-4E82-A4EE-25DD377FF42F}" destId="{078B8ED5-66B8-4435-9579-FF5C0D9749B7}" srcOrd="0" destOrd="0" presId="urn:microsoft.com/office/officeart/2005/8/layout/vList3"/>
    <dgm:cxn modelId="{9D1B5BF3-B833-48F3-8298-0511601D6179}" type="presOf" srcId="{8FE6509A-24D6-4A12-A7AA-13F33A79E6FC}" destId="{F7DFBEA2-7A44-4489-9570-BFE6377D6C00}" srcOrd="0" destOrd="0" presId="urn:microsoft.com/office/officeart/2005/8/layout/vList3"/>
    <dgm:cxn modelId="{4796AE5C-CFE6-45E6-A063-C180F79BFD1A}" type="presParOf" srcId="{66A761EC-4E32-4F85-B47A-F9D171BD06B8}" destId="{F7F249D2-771A-4F04-9076-19AF33996A7D}" srcOrd="0" destOrd="0" presId="urn:microsoft.com/office/officeart/2005/8/layout/vList3"/>
    <dgm:cxn modelId="{275C2E30-BB03-473B-829F-512EE359BBDF}" type="presParOf" srcId="{F7F249D2-771A-4F04-9076-19AF33996A7D}" destId="{6ED241BF-D397-4FFE-97C9-8D8D1C367175}" srcOrd="0" destOrd="0" presId="urn:microsoft.com/office/officeart/2005/8/layout/vList3"/>
    <dgm:cxn modelId="{61779D5D-A949-4E4A-BBE0-EF185892E695}" type="presParOf" srcId="{F7F249D2-771A-4F04-9076-19AF33996A7D}" destId="{078B8ED5-66B8-4435-9579-FF5C0D9749B7}" srcOrd="1" destOrd="0" presId="urn:microsoft.com/office/officeart/2005/8/layout/vList3"/>
    <dgm:cxn modelId="{0A1A290C-468C-4051-8DB8-636AB1EAECB3}" type="presParOf" srcId="{66A761EC-4E32-4F85-B47A-F9D171BD06B8}" destId="{55F9FFCB-8CB0-4846-86B2-4BF1808FA28E}" srcOrd="1" destOrd="0" presId="urn:microsoft.com/office/officeart/2005/8/layout/vList3"/>
    <dgm:cxn modelId="{4F71082F-9D50-4A18-BD51-1B8C4EBCBA42}" type="presParOf" srcId="{66A761EC-4E32-4F85-B47A-F9D171BD06B8}" destId="{A5ADDA26-1728-4B47-B9F6-B94C6C89F712}" srcOrd="2" destOrd="0" presId="urn:microsoft.com/office/officeart/2005/8/layout/vList3"/>
    <dgm:cxn modelId="{D45002F3-AAA4-4464-B05F-9F4B69C1461F}" type="presParOf" srcId="{A5ADDA26-1728-4B47-B9F6-B94C6C89F712}" destId="{BA1EBCD6-46CF-4B02-9ACC-3F4E6A324822}" srcOrd="0" destOrd="0" presId="urn:microsoft.com/office/officeart/2005/8/layout/vList3"/>
    <dgm:cxn modelId="{87B9FAE4-6C95-48AB-9A95-1062CCCCB130}" type="presParOf" srcId="{A5ADDA26-1728-4B47-B9F6-B94C6C89F712}" destId="{781B45C0-4D1C-401F-B55F-91A47F49322D}" srcOrd="1" destOrd="0" presId="urn:microsoft.com/office/officeart/2005/8/layout/vList3"/>
    <dgm:cxn modelId="{FC7E97EB-1A38-41F9-9AB7-1E88C8052C16}" type="presParOf" srcId="{66A761EC-4E32-4F85-B47A-F9D171BD06B8}" destId="{39AB499A-7896-4FB6-B5E9-1E7FA55A576B}" srcOrd="3" destOrd="0" presId="urn:microsoft.com/office/officeart/2005/8/layout/vList3"/>
    <dgm:cxn modelId="{F082BF5A-ADCE-4E9C-AC47-D54AE55FEC36}" type="presParOf" srcId="{66A761EC-4E32-4F85-B47A-F9D171BD06B8}" destId="{A0304C16-6312-492C-9D21-CC27B3354208}" srcOrd="4" destOrd="0" presId="urn:microsoft.com/office/officeart/2005/8/layout/vList3"/>
    <dgm:cxn modelId="{B226EAD4-A6C3-4506-B872-4900F4B284F7}" type="presParOf" srcId="{A0304C16-6312-492C-9D21-CC27B3354208}" destId="{CFFDDA6B-0002-4212-A71F-7DC8F5FA455B}" srcOrd="0" destOrd="0" presId="urn:microsoft.com/office/officeart/2005/8/layout/vList3"/>
    <dgm:cxn modelId="{25F79132-6584-47E5-989F-8532604113EB}" type="presParOf" srcId="{A0304C16-6312-492C-9D21-CC27B3354208}" destId="{CFE1579F-2D8C-4BA3-B586-1AE8879287EA}" srcOrd="1" destOrd="0" presId="urn:microsoft.com/office/officeart/2005/8/layout/vList3"/>
    <dgm:cxn modelId="{8546CC27-3F9F-4FB7-AC0D-BB8D64F8F2EE}" type="presParOf" srcId="{66A761EC-4E32-4F85-B47A-F9D171BD06B8}" destId="{6EE405E4-F115-47CC-8C90-7420C43510E3}" srcOrd="5" destOrd="0" presId="urn:microsoft.com/office/officeart/2005/8/layout/vList3"/>
    <dgm:cxn modelId="{E44966EF-FBD9-44A1-B53F-C006E0B8A1C5}" type="presParOf" srcId="{66A761EC-4E32-4F85-B47A-F9D171BD06B8}" destId="{3DE641F4-98CB-43A5-83A9-323A7ECE2477}" srcOrd="6" destOrd="0" presId="urn:microsoft.com/office/officeart/2005/8/layout/vList3"/>
    <dgm:cxn modelId="{8FDA0CFF-918F-41EA-B8D4-246152D32FCF}" type="presParOf" srcId="{3DE641F4-98CB-43A5-83A9-323A7ECE2477}" destId="{9BA7C609-974D-4389-96D2-4F455F240395}" srcOrd="0" destOrd="0" presId="urn:microsoft.com/office/officeart/2005/8/layout/vList3"/>
    <dgm:cxn modelId="{4B9B6718-74A0-403F-BE4D-10A6F0D13354}" type="presParOf" srcId="{3DE641F4-98CB-43A5-83A9-323A7ECE2477}" destId="{F7DFBEA2-7A44-4489-9570-BFE6377D6C0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3D34E0F-6CB7-483A-9D7E-BB5DBEA2D4B6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fr-CA"/>
        </a:p>
      </dgm:t>
    </dgm:pt>
    <dgm:pt modelId="{3BC48210-18F4-4D49-914B-1884B3EA9AAD}">
      <dgm:prSet phldrT="[Texte]" custT="1"/>
      <dgm:spPr>
        <a:solidFill>
          <a:srgbClr val="055971"/>
        </a:solidFill>
      </dgm:spPr>
      <dgm:t>
        <a:bodyPr/>
        <a:lstStyle/>
        <a:p>
          <a:r>
            <a:rPr lang="fr-CA" sz="4400" dirty="0">
              <a:solidFill>
                <a:schemeClr val="bg1"/>
              </a:solidFill>
            </a:rPr>
            <a:t>Table centrale</a:t>
          </a:r>
        </a:p>
        <a:p>
          <a:r>
            <a:rPr lang="fr-CA" sz="2400" dirty="0">
              <a:solidFill>
                <a:schemeClr val="bg1"/>
              </a:solidFill>
            </a:rPr>
            <a:t>Rémunération, régime de retraite, droits parentaux</a:t>
          </a:r>
        </a:p>
      </dgm:t>
    </dgm:pt>
    <dgm:pt modelId="{2126EFD4-842F-4E72-9510-5582451F75DB}" type="parTrans" cxnId="{0BD099BF-381A-4FDC-A581-D9FC87103646}">
      <dgm:prSet/>
      <dgm:spPr/>
      <dgm:t>
        <a:bodyPr/>
        <a:lstStyle/>
        <a:p>
          <a:endParaRPr lang="fr-CA">
            <a:solidFill>
              <a:sysClr val="windowText" lastClr="000000"/>
            </a:solidFill>
          </a:endParaRPr>
        </a:p>
      </dgm:t>
    </dgm:pt>
    <dgm:pt modelId="{19322877-018E-4387-B2ED-C8099046BEC9}" type="sibTrans" cxnId="{0BD099BF-381A-4FDC-A581-D9FC87103646}">
      <dgm:prSet/>
      <dgm:spPr/>
      <dgm:t>
        <a:bodyPr/>
        <a:lstStyle/>
        <a:p>
          <a:endParaRPr lang="fr-CA">
            <a:solidFill>
              <a:sysClr val="windowText" lastClr="000000"/>
            </a:solidFill>
          </a:endParaRPr>
        </a:p>
      </dgm:t>
    </dgm:pt>
    <dgm:pt modelId="{E184F8F2-6B4F-441A-9096-FA465CE88094}">
      <dgm:prSet phldrT="[Texte]"/>
      <dgm:spPr>
        <a:solidFill>
          <a:srgbClr val="4EA74C"/>
        </a:solidFill>
      </dgm:spPr>
      <dgm:t>
        <a:bodyPr/>
        <a:lstStyle/>
        <a:p>
          <a:r>
            <a:rPr lang="fr-CA" dirty="0">
              <a:solidFill>
                <a:schemeClr val="bg1"/>
              </a:solidFill>
            </a:rPr>
            <a:t>CCSPP-CSN</a:t>
          </a:r>
        </a:p>
      </dgm:t>
    </dgm:pt>
    <dgm:pt modelId="{557C46D2-3EAE-4B36-9B0B-59CD9361DCCF}" type="parTrans" cxnId="{6C196903-1BEC-4CA9-87AC-421581D41C1B}">
      <dgm:prSet/>
      <dgm:spPr/>
      <dgm:t>
        <a:bodyPr/>
        <a:lstStyle/>
        <a:p>
          <a:endParaRPr lang="fr-CA">
            <a:solidFill>
              <a:sysClr val="windowText" lastClr="000000"/>
            </a:solidFill>
          </a:endParaRPr>
        </a:p>
      </dgm:t>
    </dgm:pt>
    <dgm:pt modelId="{1C3AF04C-0EB8-491A-8371-1E072998B618}" type="sibTrans" cxnId="{6C196903-1BEC-4CA9-87AC-421581D41C1B}">
      <dgm:prSet/>
      <dgm:spPr/>
      <dgm:t>
        <a:bodyPr/>
        <a:lstStyle/>
        <a:p>
          <a:endParaRPr lang="fr-CA">
            <a:solidFill>
              <a:sysClr val="windowText" lastClr="000000"/>
            </a:solidFill>
          </a:endParaRPr>
        </a:p>
      </dgm:t>
    </dgm:pt>
    <dgm:pt modelId="{46CA0A9C-4AE8-4A03-955C-FC2EB2E2D19D}">
      <dgm:prSet phldrT="[Texte]"/>
      <dgm:spPr>
        <a:solidFill>
          <a:srgbClr val="4EA74C"/>
        </a:solidFill>
      </dgm:spPr>
      <dgm:t>
        <a:bodyPr/>
        <a:lstStyle/>
        <a:p>
          <a:r>
            <a:rPr lang="fr-CA" dirty="0">
              <a:solidFill>
                <a:sysClr val="windowText" lastClr="000000"/>
              </a:solidFill>
            </a:rPr>
            <a:t>FTQ,CSQ</a:t>
          </a:r>
        </a:p>
      </dgm:t>
    </dgm:pt>
    <dgm:pt modelId="{0D96C836-1A46-4A76-9C07-B63ECC163A3D}" type="parTrans" cxnId="{A3483AF2-B776-437B-ABEF-47926FE8B8A2}">
      <dgm:prSet/>
      <dgm:spPr/>
      <dgm:t>
        <a:bodyPr/>
        <a:lstStyle/>
        <a:p>
          <a:endParaRPr lang="fr-CA">
            <a:solidFill>
              <a:sysClr val="windowText" lastClr="000000"/>
            </a:solidFill>
          </a:endParaRPr>
        </a:p>
      </dgm:t>
    </dgm:pt>
    <dgm:pt modelId="{3BA663CA-7A2A-4DEB-8061-1015BB032F99}" type="sibTrans" cxnId="{A3483AF2-B776-437B-ABEF-47926FE8B8A2}">
      <dgm:prSet/>
      <dgm:spPr/>
      <dgm:t>
        <a:bodyPr/>
        <a:lstStyle/>
        <a:p>
          <a:endParaRPr lang="fr-CA">
            <a:solidFill>
              <a:sysClr val="windowText" lastClr="000000"/>
            </a:solidFill>
          </a:endParaRPr>
        </a:p>
      </dgm:t>
    </dgm:pt>
    <dgm:pt modelId="{47598536-027A-4B29-8623-4D55CE289121}">
      <dgm:prSet phldrT="[Texte]"/>
      <dgm:spPr>
        <a:solidFill>
          <a:srgbClr val="D65134"/>
        </a:solidFill>
      </dgm:spPr>
      <dgm:t>
        <a:bodyPr/>
        <a:lstStyle/>
        <a:p>
          <a:r>
            <a:rPr lang="fr-CA" dirty="0">
              <a:solidFill>
                <a:sysClr val="windowText" lastClr="000000"/>
              </a:solidFill>
            </a:rPr>
            <a:t>Autres organisations syndicales</a:t>
          </a:r>
        </a:p>
      </dgm:t>
    </dgm:pt>
    <dgm:pt modelId="{B1FE5964-74A7-4729-9282-8BBC7DDB8C32}" type="parTrans" cxnId="{4071177C-1332-4C8D-8E8A-87BC07A93C9E}">
      <dgm:prSet/>
      <dgm:spPr/>
      <dgm:t>
        <a:bodyPr/>
        <a:lstStyle/>
        <a:p>
          <a:endParaRPr lang="fr-CA">
            <a:solidFill>
              <a:sysClr val="windowText" lastClr="000000"/>
            </a:solidFill>
          </a:endParaRPr>
        </a:p>
      </dgm:t>
    </dgm:pt>
    <dgm:pt modelId="{4FC7E786-7D52-47EF-94B4-EB016D958765}" type="sibTrans" cxnId="{4071177C-1332-4C8D-8E8A-87BC07A93C9E}">
      <dgm:prSet/>
      <dgm:spPr/>
      <dgm:t>
        <a:bodyPr/>
        <a:lstStyle/>
        <a:p>
          <a:endParaRPr lang="fr-CA">
            <a:solidFill>
              <a:sysClr val="windowText" lastClr="000000"/>
            </a:solidFill>
          </a:endParaRPr>
        </a:p>
      </dgm:t>
    </dgm:pt>
    <dgm:pt modelId="{619583C8-DF2D-4E61-AC06-320B81029BB5}">
      <dgm:prSet phldrT="[Texte]"/>
      <dgm:spPr>
        <a:solidFill>
          <a:schemeClr val="tx1">
            <a:lumMod val="85000"/>
            <a:lumOff val="15000"/>
          </a:schemeClr>
        </a:solidFill>
      </dgm:spPr>
      <dgm:t>
        <a:bodyPr/>
        <a:lstStyle/>
        <a:p>
          <a:r>
            <a:rPr lang="fr-CA" dirty="0">
              <a:solidFill>
                <a:schemeClr val="bg1"/>
              </a:solidFill>
            </a:rPr>
            <a:t>Conseil du trésor</a:t>
          </a:r>
        </a:p>
      </dgm:t>
    </dgm:pt>
    <dgm:pt modelId="{2205E47C-D017-458D-884F-70966E947E3D}" type="parTrans" cxnId="{516E163F-CDF9-4EE3-B209-22B637F29174}">
      <dgm:prSet/>
      <dgm:spPr/>
      <dgm:t>
        <a:bodyPr/>
        <a:lstStyle/>
        <a:p>
          <a:endParaRPr lang="fr-CA">
            <a:solidFill>
              <a:sysClr val="windowText" lastClr="000000"/>
            </a:solidFill>
          </a:endParaRPr>
        </a:p>
      </dgm:t>
    </dgm:pt>
    <dgm:pt modelId="{E7D03ED4-EEA2-4121-85AF-334560DDFF02}" type="sibTrans" cxnId="{516E163F-CDF9-4EE3-B209-22B637F29174}">
      <dgm:prSet/>
      <dgm:spPr/>
      <dgm:t>
        <a:bodyPr/>
        <a:lstStyle/>
        <a:p>
          <a:endParaRPr lang="fr-CA">
            <a:solidFill>
              <a:sysClr val="windowText" lastClr="000000"/>
            </a:solidFill>
          </a:endParaRPr>
        </a:p>
      </dgm:t>
    </dgm:pt>
    <dgm:pt modelId="{4DD07A31-CC9E-4464-898E-EE64CCF0C352}" type="pres">
      <dgm:prSet presAssocID="{F3D34E0F-6CB7-483A-9D7E-BB5DBEA2D4B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5F0FFB9-82A7-4C58-8156-6684A989E92D}" type="pres">
      <dgm:prSet presAssocID="{3BC48210-18F4-4D49-914B-1884B3EA9AAD}" presName="root1" presStyleCnt="0"/>
      <dgm:spPr/>
    </dgm:pt>
    <dgm:pt modelId="{96C8786B-997C-4CA1-A7FA-A9A4569626B8}" type="pres">
      <dgm:prSet presAssocID="{3BC48210-18F4-4D49-914B-1884B3EA9AAD}" presName="LevelOneTextNode" presStyleLbl="node0" presStyleIdx="0" presStyleCnt="1" custScaleX="207244" custScaleY="100196" custLinFactNeighborX="-4310" custLinFactNeighborY="-1076">
        <dgm:presLayoutVars>
          <dgm:chPref val="3"/>
        </dgm:presLayoutVars>
      </dgm:prSet>
      <dgm:spPr/>
    </dgm:pt>
    <dgm:pt modelId="{A6AA7926-4A47-4FFC-ABC0-46DA2894E5CF}" type="pres">
      <dgm:prSet presAssocID="{3BC48210-18F4-4D49-914B-1884B3EA9AAD}" presName="level2hierChild" presStyleCnt="0"/>
      <dgm:spPr/>
    </dgm:pt>
    <dgm:pt modelId="{FC4D0798-C485-49DB-95D5-5769C41266B1}" type="pres">
      <dgm:prSet presAssocID="{557C46D2-3EAE-4B36-9B0B-59CD9361DCCF}" presName="conn2-1" presStyleLbl="parChTrans1D2" presStyleIdx="0" presStyleCnt="4"/>
      <dgm:spPr/>
    </dgm:pt>
    <dgm:pt modelId="{A47E9EBC-6CB2-456C-A208-E7F0D9B0B6CD}" type="pres">
      <dgm:prSet presAssocID="{557C46D2-3EAE-4B36-9B0B-59CD9361DCCF}" presName="connTx" presStyleLbl="parChTrans1D2" presStyleIdx="0" presStyleCnt="4"/>
      <dgm:spPr/>
    </dgm:pt>
    <dgm:pt modelId="{5C6789D9-2FC0-4035-B719-9C0145A8C7ED}" type="pres">
      <dgm:prSet presAssocID="{E184F8F2-6B4F-441A-9096-FA465CE88094}" presName="root2" presStyleCnt="0"/>
      <dgm:spPr/>
    </dgm:pt>
    <dgm:pt modelId="{E4F58BB9-8239-4EA9-83D6-09D33FDFC6CA}" type="pres">
      <dgm:prSet presAssocID="{E184F8F2-6B4F-441A-9096-FA465CE88094}" presName="LevelTwoTextNode" presStyleLbl="node2" presStyleIdx="0" presStyleCnt="4">
        <dgm:presLayoutVars>
          <dgm:chPref val="3"/>
        </dgm:presLayoutVars>
      </dgm:prSet>
      <dgm:spPr/>
    </dgm:pt>
    <dgm:pt modelId="{8A1A3A9F-38D2-474C-A959-794212B456AF}" type="pres">
      <dgm:prSet presAssocID="{E184F8F2-6B4F-441A-9096-FA465CE88094}" presName="level3hierChild" presStyleCnt="0"/>
      <dgm:spPr/>
    </dgm:pt>
    <dgm:pt modelId="{C712DAB0-A876-4367-9CC8-AA99F509C729}" type="pres">
      <dgm:prSet presAssocID="{0D96C836-1A46-4A76-9C07-B63ECC163A3D}" presName="conn2-1" presStyleLbl="parChTrans1D2" presStyleIdx="1" presStyleCnt="4"/>
      <dgm:spPr/>
    </dgm:pt>
    <dgm:pt modelId="{D62CE330-9179-427A-988F-3C91FC22E59E}" type="pres">
      <dgm:prSet presAssocID="{0D96C836-1A46-4A76-9C07-B63ECC163A3D}" presName="connTx" presStyleLbl="parChTrans1D2" presStyleIdx="1" presStyleCnt="4"/>
      <dgm:spPr/>
    </dgm:pt>
    <dgm:pt modelId="{9879FC8B-BD9D-4456-89B7-3848AC78B953}" type="pres">
      <dgm:prSet presAssocID="{46CA0A9C-4AE8-4A03-955C-FC2EB2E2D19D}" presName="root2" presStyleCnt="0"/>
      <dgm:spPr/>
    </dgm:pt>
    <dgm:pt modelId="{4A2A637D-4EAD-46C0-9825-C82E1941D0B8}" type="pres">
      <dgm:prSet presAssocID="{46CA0A9C-4AE8-4A03-955C-FC2EB2E2D19D}" presName="LevelTwoTextNode" presStyleLbl="node2" presStyleIdx="1" presStyleCnt="4">
        <dgm:presLayoutVars>
          <dgm:chPref val="3"/>
        </dgm:presLayoutVars>
      </dgm:prSet>
      <dgm:spPr/>
    </dgm:pt>
    <dgm:pt modelId="{9C078EF7-DCD7-46E1-89E2-8B8572CC8DF5}" type="pres">
      <dgm:prSet presAssocID="{46CA0A9C-4AE8-4A03-955C-FC2EB2E2D19D}" presName="level3hierChild" presStyleCnt="0"/>
      <dgm:spPr/>
    </dgm:pt>
    <dgm:pt modelId="{8654B61D-25E3-4208-870D-63C71061A7AE}" type="pres">
      <dgm:prSet presAssocID="{B1FE5964-74A7-4729-9282-8BBC7DDB8C32}" presName="conn2-1" presStyleLbl="parChTrans1D2" presStyleIdx="2" presStyleCnt="4"/>
      <dgm:spPr/>
    </dgm:pt>
    <dgm:pt modelId="{C9AE89A4-FA30-4E81-85B3-B40EA6910A16}" type="pres">
      <dgm:prSet presAssocID="{B1FE5964-74A7-4729-9282-8BBC7DDB8C32}" presName="connTx" presStyleLbl="parChTrans1D2" presStyleIdx="2" presStyleCnt="4"/>
      <dgm:spPr/>
    </dgm:pt>
    <dgm:pt modelId="{1EE8D1A0-D65A-4DA4-8BDE-AD7EBE82DDDA}" type="pres">
      <dgm:prSet presAssocID="{47598536-027A-4B29-8623-4D55CE289121}" presName="root2" presStyleCnt="0"/>
      <dgm:spPr/>
    </dgm:pt>
    <dgm:pt modelId="{B79D2E47-1EEE-432A-89B7-6F85BF8DF40F}" type="pres">
      <dgm:prSet presAssocID="{47598536-027A-4B29-8623-4D55CE289121}" presName="LevelTwoTextNode" presStyleLbl="node2" presStyleIdx="2" presStyleCnt="4">
        <dgm:presLayoutVars>
          <dgm:chPref val="3"/>
        </dgm:presLayoutVars>
      </dgm:prSet>
      <dgm:spPr/>
    </dgm:pt>
    <dgm:pt modelId="{B64EC7D8-2F91-49E5-9E89-AAE55D26ABD3}" type="pres">
      <dgm:prSet presAssocID="{47598536-027A-4B29-8623-4D55CE289121}" presName="level3hierChild" presStyleCnt="0"/>
      <dgm:spPr/>
    </dgm:pt>
    <dgm:pt modelId="{0CC1BF06-2642-4011-920F-D4232B40EF33}" type="pres">
      <dgm:prSet presAssocID="{2205E47C-D017-458D-884F-70966E947E3D}" presName="conn2-1" presStyleLbl="parChTrans1D2" presStyleIdx="3" presStyleCnt="4"/>
      <dgm:spPr/>
    </dgm:pt>
    <dgm:pt modelId="{A22B96E9-8D8D-4369-B7DC-D39AAA8632B5}" type="pres">
      <dgm:prSet presAssocID="{2205E47C-D017-458D-884F-70966E947E3D}" presName="connTx" presStyleLbl="parChTrans1D2" presStyleIdx="3" presStyleCnt="4"/>
      <dgm:spPr/>
    </dgm:pt>
    <dgm:pt modelId="{93527A22-8CC3-49CB-8400-DD50FB3C0932}" type="pres">
      <dgm:prSet presAssocID="{619583C8-DF2D-4E61-AC06-320B81029BB5}" presName="root2" presStyleCnt="0"/>
      <dgm:spPr/>
    </dgm:pt>
    <dgm:pt modelId="{A2D302EA-0344-4D2C-80FC-847F2436C5FC}" type="pres">
      <dgm:prSet presAssocID="{619583C8-DF2D-4E61-AC06-320B81029BB5}" presName="LevelTwoTextNode" presStyleLbl="node2" presStyleIdx="3" presStyleCnt="4">
        <dgm:presLayoutVars>
          <dgm:chPref val="3"/>
        </dgm:presLayoutVars>
      </dgm:prSet>
      <dgm:spPr/>
    </dgm:pt>
    <dgm:pt modelId="{92E2B60D-7863-4839-9197-8D26BA2D74FE}" type="pres">
      <dgm:prSet presAssocID="{619583C8-DF2D-4E61-AC06-320B81029BB5}" presName="level3hierChild" presStyleCnt="0"/>
      <dgm:spPr/>
    </dgm:pt>
  </dgm:ptLst>
  <dgm:cxnLst>
    <dgm:cxn modelId="{6C196903-1BEC-4CA9-87AC-421581D41C1B}" srcId="{3BC48210-18F4-4D49-914B-1884B3EA9AAD}" destId="{E184F8F2-6B4F-441A-9096-FA465CE88094}" srcOrd="0" destOrd="0" parTransId="{557C46D2-3EAE-4B36-9B0B-59CD9361DCCF}" sibTransId="{1C3AF04C-0EB8-491A-8371-1E072998B618}"/>
    <dgm:cxn modelId="{28CBC407-0C01-48C3-AF5A-A1AD7D95F20D}" type="presOf" srcId="{3BC48210-18F4-4D49-914B-1884B3EA9AAD}" destId="{96C8786B-997C-4CA1-A7FA-A9A4569626B8}" srcOrd="0" destOrd="0" presId="urn:microsoft.com/office/officeart/2008/layout/HorizontalMultiLevelHierarchy"/>
    <dgm:cxn modelId="{2745D61E-8F37-448A-827A-0EF9AD3CFC9E}" type="presOf" srcId="{0D96C836-1A46-4A76-9C07-B63ECC163A3D}" destId="{D62CE330-9179-427A-988F-3C91FC22E59E}" srcOrd="1" destOrd="0" presId="urn:microsoft.com/office/officeart/2008/layout/HorizontalMultiLevelHierarchy"/>
    <dgm:cxn modelId="{CF96A721-3FAB-4DF2-910B-42D9AFF2D1F3}" type="presOf" srcId="{619583C8-DF2D-4E61-AC06-320B81029BB5}" destId="{A2D302EA-0344-4D2C-80FC-847F2436C5FC}" srcOrd="0" destOrd="0" presId="urn:microsoft.com/office/officeart/2008/layout/HorizontalMultiLevelHierarchy"/>
    <dgm:cxn modelId="{516E163F-CDF9-4EE3-B209-22B637F29174}" srcId="{3BC48210-18F4-4D49-914B-1884B3EA9AAD}" destId="{619583C8-DF2D-4E61-AC06-320B81029BB5}" srcOrd="3" destOrd="0" parTransId="{2205E47C-D017-458D-884F-70966E947E3D}" sibTransId="{E7D03ED4-EEA2-4121-85AF-334560DDFF02}"/>
    <dgm:cxn modelId="{915A0645-7CFA-4A4F-9607-369EA1979EF0}" type="presOf" srcId="{47598536-027A-4B29-8623-4D55CE289121}" destId="{B79D2E47-1EEE-432A-89B7-6F85BF8DF40F}" srcOrd="0" destOrd="0" presId="urn:microsoft.com/office/officeart/2008/layout/HorizontalMultiLevelHierarchy"/>
    <dgm:cxn modelId="{6F8A0D70-BDCF-48F2-AEF8-72226CDAFEA7}" type="presOf" srcId="{2205E47C-D017-458D-884F-70966E947E3D}" destId="{0CC1BF06-2642-4011-920F-D4232B40EF33}" srcOrd="0" destOrd="0" presId="urn:microsoft.com/office/officeart/2008/layout/HorizontalMultiLevelHierarchy"/>
    <dgm:cxn modelId="{06483B56-D458-4BFA-9B24-2F127B934EBC}" type="presOf" srcId="{B1FE5964-74A7-4729-9282-8BBC7DDB8C32}" destId="{8654B61D-25E3-4208-870D-63C71061A7AE}" srcOrd="0" destOrd="0" presId="urn:microsoft.com/office/officeart/2008/layout/HorizontalMultiLevelHierarchy"/>
    <dgm:cxn modelId="{4071177C-1332-4C8D-8E8A-87BC07A93C9E}" srcId="{3BC48210-18F4-4D49-914B-1884B3EA9AAD}" destId="{47598536-027A-4B29-8623-4D55CE289121}" srcOrd="2" destOrd="0" parTransId="{B1FE5964-74A7-4729-9282-8BBC7DDB8C32}" sibTransId="{4FC7E786-7D52-47EF-94B4-EB016D958765}"/>
    <dgm:cxn modelId="{56A4067F-EE91-4F35-A96D-F0653E77453E}" type="presOf" srcId="{557C46D2-3EAE-4B36-9B0B-59CD9361DCCF}" destId="{FC4D0798-C485-49DB-95D5-5769C41266B1}" srcOrd="0" destOrd="0" presId="urn:microsoft.com/office/officeart/2008/layout/HorizontalMultiLevelHierarchy"/>
    <dgm:cxn modelId="{4A10C8BC-0A81-4BCF-9D20-EB37A2EF4B93}" type="presOf" srcId="{F3D34E0F-6CB7-483A-9D7E-BB5DBEA2D4B6}" destId="{4DD07A31-CC9E-4464-898E-EE64CCF0C352}" srcOrd="0" destOrd="0" presId="urn:microsoft.com/office/officeart/2008/layout/HorizontalMultiLevelHierarchy"/>
    <dgm:cxn modelId="{0BD099BF-381A-4FDC-A581-D9FC87103646}" srcId="{F3D34E0F-6CB7-483A-9D7E-BB5DBEA2D4B6}" destId="{3BC48210-18F4-4D49-914B-1884B3EA9AAD}" srcOrd="0" destOrd="0" parTransId="{2126EFD4-842F-4E72-9510-5582451F75DB}" sibTransId="{19322877-018E-4387-B2ED-C8099046BEC9}"/>
    <dgm:cxn modelId="{C0F725C7-A706-4671-A69B-37DA54B2A84A}" type="presOf" srcId="{2205E47C-D017-458D-884F-70966E947E3D}" destId="{A22B96E9-8D8D-4369-B7DC-D39AAA8632B5}" srcOrd="1" destOrd="0" presId="urn:microsoft.com/office/officeart/2008/layout/HorizontalMultiLevelHierarchy"/>
    <dgm:cxn modelId="{36C259CF-8E88-4F17-A4E3-8261DE19C596}" type="presOf" srcId="{557C46D2-3EAE-4B36-9B0B-59CD9361DCCF}" destId="{A47E9EBC-6CB2-456C-A208-E7F0D9B0B6CD}" srcOrd="1" destOrd="0" presId="urn:microsoft.com/office/officeart/2008/layout/HorizontalMultiLevelHierarchy"/>
    <dgm:cxn modelId="{194FFBE3-C1DB-4D70-827E-5FE7CFE519ED}" type="presOf" srcId="{B1FE5964-74A7-4729-9282-8BBC7DDB8C32}" destId="{C9AE89A4-FA30-4E81-85B3-B40EA6910A16}" srcOrd="1" destOrd="0" presId="urn:microsoft.com/office/officeart/2008/layout/HorizontalMultiLevelHierarchy"/>
    <dgm:cxn modelId="{81B6ADF1-72F2-499B-A903-DC3DAB9F2177}" type="presOf" srcId="{E184F8F2-6B4F-441A-9096-FA465CE88094}" destId="{E4F58BB9-8239-4EA9-83D6-09D33FDFC6CA}" srcOrd="0" destOrd="0" presId="urn:microsoft.com/office/officeart/2008/layout/HorizontalMultiLevelHierarchy"/>
    <dgm:cxn modelId="{A3483AF2-B776-437B-ABEF-47926FE8B8A2}" srcId="{3BC48210-18F4-4D49-914B-1884B3EA9AAD}" destId="{46CA0A9C-4AE8-4A03-955C-FC2EB2E2D19D}" srcOrd="1" destOrd="0" parTransId="{0D96C836-1A46-4A76-9C07-B63ECC163A3D}" sibTransId="{3BA663CA-7A2A-4DEB-8061-1015BB032F99}"/>
    <dgm:cxn modelId="{EC13F3F2-9B69-4E6B-87D3-C89C4511EDC8}" type="presOf" srcId="{0D96C836-1A46-4A76-9C07-B63ECC163A3D}" destId="{C712DAB0-A876-4367-9CC8-AA99F509C729}" srcOrd="0" destOrd="0" presId="urn:microsoft.com/office/officeart/2008/layout/HorizontalMultiLevelHierarchy"/>
    <dgm:cxn modelId="{15710BFB-E595-4A10-B6A0-44C6ED0883B8}" type="presOf" srcId="{46CA0A9C-4AE8-4A03-955C-FC2EB2E2D19D}" destId="{4A2A637D-4EAD-46C0-9825-C82E1941D0B8}" srcOrd="0" destOrd="0" presId="urn:microsoft.com/office/officeart/2008/layout/HorizontalMultiLevelHierarchy"/>
    <dgm:cxn modelId="{CACB61EC-E958-4E01-9E90-56063976415A}" type="presParOf" srcId="{4DD07A31-CC9E-4464-898E-EE64CCF0C352}" destId="{D5F0FFB9-82A7-4C58-8156-6684A989E92D}" srcOrd="0" destOrd="0" presId="urn:microsoft.com/office/officeart/2008/layout/HorizontalMultiLevelHierarchy"/>
    <dgm:cxn modelId="{A82E3796-7E76-4387-9F10-1F6708E07AFD}" type="presParOf" srcId="{D5F0FFB9-82A7-4C58-8156-6684A989E92D}" destId="{96C8786B-997C-4CA1-A7FA-A9A4569626B8}" srcOrd="0" destOrd="0" presId="urn:microsoft.com/office/officeart/2008/layout/HorizontalMultiLevelHierarchy"/>
    <dgm:cxn modelId="{5BE64DDE-863E-43DA-8DB5-D00A14ED8AB8}" type="presParOf" srcId="{D5F0FFB9-82A7-4C58-8156-6684A989E92D}" destId="{A6AA7926-4A47-4FFC-ABC0-46DA2894E5CF}" srcOrd="1" destOrd="0" presId="urn:microsoft.com/office/officeart/2008/layout/HorizontalMultiLevelHierarchy"/>
    <dgm:cxn modelId="{AA40683D-DE3E-4875-B8A2-09B9FDB32B01}" type="presParOf" srcId="{A6AA7926-4A47-4FFC-ABC0-46DA2894E5CF}" destId="{FC4D0798-C485-49DB-95D5-5769C41266B1}" srcOrd="0" destOrd="0" presId="urn:microsoft.com/office/officeart/2008/layout/HorizontalMultiLevelHierarchy"/>
    <dgm:cxn modelId="{5D3A0427-F4D8-4601-BD73-FE2A00399099}" type="presParOf" srcId="{FC4D0798-C485-49DB-95D5-5769C41266B1}" destId="{A47E9EBC-6CB2-456C-A208-E7F0D9B0B6CD}" srcOrd="0" destOrd="0" presId="urn:microsoft.com/office/officeart/2008/layout/HorizontalMultiLevelHierarchy"/>
    <dgm:cxn modelId="{8E12BA5B-07FB-42CF-A83D-1958B11D8AF7}" type="presParOf" srcId="{A6AA7926-4A47-4FFC-ABC0-46DA2894E5CF}" destId="{5C6789D9-2FC0-4035-B719-9C0145A8C7ED}" srcOrd="1" destOrd="0" presId="urn:microsoft.com/office/officeart/2008/layout/HorizontalMultiLevelHierarchy"/>
    <dgm:cxn modelId="{62FF21BE-368B-41DB-AAE9-9905AA2243BD}" type="presParOf" srcId="{5C6789D9-2FC0-4035-B719-9C0145A8C7ED}" destId="{E4F58BB9-8239-4EA9-83D6-09D33FDFC6CA}" srcOrd="0" destOrd="0" presId="urn:microsoft.com/office/officeart/2008/layout/HorizontalMultiLevelHierarchy"/>
    <dgm:cxn modelId="{9F651AFC-9AD2-4E9C-89F6-FFA2459675A4}" type="presParOf" srcId="{5C6789D9-2FC0-4035-B719-9C0145A8C7ED}" destId="{8A1A3A9F-38D2-474C-A959-794212B456AF}" srcOrd="1" destOrd="0" presId="urn:microsoft.com/office/officeart/2008/layout/HorizontalMultiLevelHierarchy"/>
    <dgm:cxn modelId="{849E4C32-06A8-4CB8-AA6F-1CEB9A3F6E40}" type="presParOf" srcId="{A6AA7926-4A47-4FFC-ABC0-46DA2894E5CF}" destId="{C712DAB0-A876-4367-9CC8-AA99F509C729}" srcOrd="2" destOrd="0" presId="urn:microsoft.com/office/officeart/2008/layout/HorizontalMultiLevelHierarchy"/>
    <dgm:cxn modelId="{040EC67B-1C53-4CDD-BD2E-1356B68C8A63}" type="presParOf" srcId="{C712DAB0-A876-4367-9CC8-AA99F509C729}" destId="{D62CE330-9179-427A-988F-3C91FC22E59E}" srcOrd="0" destOrd="0" presId="urn:microsoft.com/office/officeart/2008/layout/HorizontalMultiLevelHierarchy"/>
    <dgm:cxn modelId="{36A1F40D-9AA5-42A3-9B96-E08401602930}" type="presParOf" srcId="{A6AA7926-4A47-4FFC-ABC0-46DA2894E5CF}" destId="{9879FC8B-BD9D-4456-89B7-3848AC78B953}" srcOrd="3" destOrd="0" presId="urn:microsoft.com/office/officeart/2008/layout/HorizontalMultiLevelHierarchy"/>
    <dgm:cxn modelId="{4D8A54F0-EE17-42E7-95AB-077B191789D3}" type="presParOf" srcId="{9879FC8B-BD9D-4456-89B7-3848AC78B953}" destId="{4A2A637D-4EAD-46C0-9825-C82E1941D0B8}" srcOrd="0" destOrd="0" presId="urn:microsoft.com/office/officeart/2008/layout/HorizontalMultiLevelHierarchy"/>
    <dgm:cxn modelId="{CB6C943E-024C-46F8-8886-9A67CC13F9C4}" type="presParOf" srcId="{9879FC8B-BD9D-4456-89B7-3848AC78B953}" destId="{9C078EF7-DCD7-46E1-89E2-8B8572CC8DF5}" srcOrd="1" destOrd="0" presId="urn:microsoft.com/office/officeart/2008/layout/HorizontalMultiLevelHierarchy"/>
    <dgm:cxn modelId="{2B3518A8-B603-48E1-8518-2138EBDF6C4C}" type="presParOf" srcId="{A6AA7926-4A47-4FFC-ABC0-46DA2894E5CF}" destId="{8654B61D-25E3-4208-870D-63C71061A7AE}" srcOrd="4" destOrd="0" presId="urn:microsoft.com/office/officeart/2008/layout/HorizontalMultiLevelHierarchy"/>
    <dgm:cxn modelId="{CEDF4DF8-874B-48AC-A5BB-AECFEC58D0F6}" type="presParOf" srcId="{8654B61D-25E3-4208-870D-63C71061A7AE}" destId="{C9AE89A4-FA30-4E81-85B3-B40EA6910A16}" srcOrd="0" destOrd="0" presId="urn:microsoft.com/office/officeart/2008/layout/HorizontalMultiLevelHierarchy"/>
    <dgm:cxn modelId="{B2D601DE-7520-4B3D-A51D-2E043FA8C0C7}" type="presParOf" srcId="{A6AA7926-4A47-4FFC-ABC0-46DA2894E5CF}" destId="{1EE8D1A0-D65A-4DA4-8BDE-AD7EBE82DDDA}" srcOrd="5" destOrd="0" presId="urn:microsoft.com/office/officeart/2008/layout/HorizontalMultiLevelHierarchy"/>
    <dgm:cxn modelId="{9D674B93-70F0-4A9D-9BF8-62D7625561A9}" type="presParOf" srcId="{1EE8D1A0-D65A-4DA4-8BDE-AD7EBE82DDDA}" destId="{B79D2E47-1EEE-432A-89B7-6F85BF8DF40F}" srcOrd="0" destOrd="0" presId="urn:microsoft.com/office/officeart/2008/layout/HorizontalMultiLevelHierarchy"/>
    <dgm:cxn modelId="{DEB1A4A5-0ABF-4B82-A932-B3656E9DA8B7}" type="presParOf" srcId="{1EE8D1A0-D65A-4DA4-8BDE-AD7EBE82DDDA}" destId="{B64EC7D8-2F91-49E5-9E89-AAE55D26ABD3}" srcOrd="1" destOrd="0" presId="urn:microsoft.com/office/officeart/2008/layout/HorizontalMultiLevelHierarchy"/>
    <dgm:cxn modelId="{C72CA4F0-D63E-47BD-B52C-9F5A325B12FD}" type="presParOf" srcId="{A6AA7926-4A47-4FFC-ABC0-46DA2894E5CF}" destId="{0CC1BF06-2642-4011-920F-D4232B40EF33}" srcOrd="6" destOrd="0" presId="urn:microsoft.com/office/officeart/2008/layout/HorizontalMultiLevelHierarchy"/>
    <dgm:cxn modelId="{A1DAD450-7B68-4BD7-AE14-85CE2C53A473}" type="presParOf" srcId="{0CC1BF06-2642-4011-920F-D4232B40EF33}" destId="{A22B96E9-8D8D-4369-B7DC-D39AAA8632B5}" srcOrd="0" destOrd="0" presId="urn:microsoft.com/office/officeart/2008/layout/HorizontalMultiLevelHierarchy"/>
    <dgm:cxn modelId="{A54E7766-5BF8-4331-AE50-7D7B9F91F045}" type="presParOf" srcId="{A6AA7926-4A47-4FFC-ABC0-46DA2894E5CF}" destId="{93527A22-8CC3-49CB-8400-DD50FB3C0932}" srcOrd="7" destOrd="0" presId="urn:microsoft.com/office/officeart/2008/layout/HorizontalMultiLevelHierarchy"/>
    <dgm:cxn modelId="{0A3D66FD-935B-4268-A29F-6BEB6E079B86}" type="presParOf" srcId="{93527A22-8CC3-49CB-8400-DD50FB3C0932}" destId="{A2D302EA-0344-4D2C-80FC-847F2436C5FC}" srcOrd="0" destOrd="0" presId="urn:microsoft.com/office/officeart/2008/layout/HorizontalMultiLevelHierarchy"/>
    <dgm:cxn modelId="{7CAA725D-E1B6-4384-A966-CA6A4B62A522}" type="presParOf" srcId="{93527A22-8CC3-49CB-8400-DD50FB3C0932}" destId="{92E2B60D-7863-4839-9197-8D26BA2D74FE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B993B40-ABAF-457E-A94B-F2EE8C75D28E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fr-CA"/>
        </a:p>
      </dgm:t>
    </dgm:pt>
    <dgm:pt modelId="{A6D93D04-750A-4BED-A1C4-C688A45646BA}">
      <dgm:prSet phldrT="[Texte]" custT="1"/>
      <dgm:spPr>
        <a:solidFill>
          <a:srgbClr val="055971"/>
        </a:solidFill>
      </dgm:spPr>
      <dgm:t>
        <a:bodyPr/>
        <a:lstStyle/>
        <a:p>
          <a:r>
            <a:rPr lang="fr-CA" sz="4200" dirty="0">
              <a:solidFill>
                <a:schemeClr val="bg1"/>
              </a:solidFill>
            </a:rPr>
            <a:t>Table sectorielle</a:t>
          </a:r>
        </a:p>
      </dgm:t>
    </dgm:pt>
    <dgm:pt modelId="{7C53953A-1078-4528-BA8A-75E5391E9866}" type="parTrans" cxnId="{32C4A5B8-D373-4B7B-9B28-6C7D685B9B79}">
      <dgm:prSet/>
      <dgm:spPr/>
      <dgm:t>
        <a:bodyPr/>
        <a:lstStyle/>
        <a:p>
          <a:endParaRPr lang="fr-CA">
            <a:solidFill>
              <a:schemeClr val="tx1"/>
            </a:solidFill>
          </a:endParaRPr>
        </a:p>
      </dgm:t>
    </dgm:pt>
    <dgm:pt modelId="{46409038-B6A8-40ED-AB2A-58E78500434F}" type="sibTrans" cxnId="{32C4A5B8-D373-4B7B-9B28-6C7D685B9B79}">
      <dgm:prSet/>
      <dgm:spPr/>
      <dgm:t>
        <a:bodyPr/>
        <a:lstStyle/>
        <a:p>
          <a:endParaRPr lang="fr-CA">
            <a:solidFill>
              <a:schemeClr val="tx1"/>
            </a:solidFill>
          </a:endParaRPr>
        </a:p>
      </dgm:t>
    </dgm:pt>
    <dgm:pt modelId="{42DFA2BA-E748-4D98-89FF-04F8F71BB1E5}">
      <dgm:prSet phldrT="[Texte]" custT="1"/>
      <dgm:spPr>
        <a:solidFill>
          <a:srgbClr val="4EA74C"/>
        </a:solidFill>
      </dgm:spPr>
      <dgm:t>
        <a:bodyPr/>
        <a:lstStyle/>
        <a:p>
          <a:r>
            <a:rPr lang="fr-CA" sz="3800" dirty="0">
              <a:solidFill>
                <a:schemeClr val="bg1"/>
              </a:solidFill>
            </a:rPr>
            <a:t> FNEEQ </a:t>
          </a:r>
          <a:endParaRPr lang="fr-CA" sz="2400" dirty="0">
            <a:solidFill>
              <a:schemeClr val="bg1"/>
            </a:solidFill>
          </a:endParaRPr>
        </a:p>
      </dgm:t>
    </dgm:pt>
    <dgm:pt modelId="{AC04FFD4-D7CA-4FE3-998B-A64C924F2FBC}" type="parTrans" cxnId="{09CAEF73-B0C1-45F8-86AC-B030A2BEEFDA}">
      <dgm:prSet/>
      <dgm:spPr/>
      <dgm:t>
        <a:bodyPr/>
        <a:lstStyle/>
        <a:p>
          <a:endParaRPr lang="fr-CA">
            <a:solidFill>
              <a:schemeClr val="tx1"/>
            </a:solidFill>
          </a:endParaRPr>
        </a:p>
      </dgm:t>
    </dgm:pt>
    <dgm:pt modelId="{9EB272E9-6C13-40F1-AB11-CDFB672E6681}" type="sibTrans" cxnId="{09CAEF73-B0C1-45F8-86AC-B030A2BEEFDA}">
      <dgm:prSet/>
      <dgm:spPr/>
      <dgm:t>
        <a:bodyPr/>
        <a:lstStyle/>
        <a:p>
          <a:endParaRPr lang="fr-CA">
            <a:solidFill>
              <a:schemeClr val="tx1"/>
            </a:solidFill>
          </a:endParaRPr>
        </a:p>
      </dgm:t>
    </dgm:pt>
    <dgm:pt modelId="{3D6E53FF-9602-46BB-93E9-E61CF8FB311A}">
      <dgm:prSet phldrT="[Texte]"/>
      <dgm:spPr>
        <a:solidFill>
          <a:schemeClr val="tx1">
            <a:lumMod val="85000"/>
            <a:lumOff val="15000"/>
          </a:schemeClr>
        </a:solidFill>
      </dgm:spPr>
      <dgm:t>
        <a:bodyPr/>
        <a:lstStyle/>
        <a:p>
          <a:r>
            <a:rPr lang="fr-CA" dirty="0">
              <a:solidFill>
                <a:schemeClr val="bg1"/>
              </a:solidFill>
            </a:rPr>
            <a:t>CPNC</a:t>
          </a:r>
        </a:p>
      </dgm:t>
    </dgm:pt>
    <dgm:pt modelId="{F88E9532-F807-4EE9-994F-AA76B08F2155}" type="parTrans" cxnId="{41267C5B-F69D-4A29-9EAA-0287310C4F93}">
      <dgm:prSet/>
      <dgm:spPr/>
      <dgm:t>
        <a:bodyPr/>
        <a:lstStyle/>
        <a:p>
          <a:endParaRPr lang="fr-CA">
            <a:solidFill>
              <a:schemeClr val="tx1"/>
            </a:solidFill>
          </a:endParaRPr>
        </a:p>
      </dgm:t>
    </dgm:pt>
    <dgm:pt modelId="{2D91D886-5CEE-4E6A-A917-94693897A9EE}" type="sibTrans" cxnId="{41267C5B-F69D-4A29-9EAA-0287310C4F93}">
      <dgm:prSet/>
      <dgm:spPr/>
      <dgm:t>
        <a:bodyPr/>
        <a:lstStyle/>
        <a:p>
          <a:endParaRPr lang="fr-CA">
            <a:solidFill>
              <a:schemeClr val="tx1"/>
            </a:solidFill>
          </a:endParaRPr>
        </a:p>
      </dgm:t>
    </dgm:pt>
    <dgm:pt modelId="{43E71590-EBDC-400C-9CFF-FCC570374CC0}">
      <dgm:prSet phldrT="[Texte]" custT="1"/>
      <dgm:spPr>
        <a:solidFill>
          <a:srgbClr val="D65134"/>
        </a:solidFill>
      </dgm:spPr>
      <dgm:t>
        <a:bodyPr/>
        <a:lstStyle/>
        <a:p>
          <a:r>
            <a:rPr lang="fr-CA" sz="3600" dirty="0">
              <a:solidFill>
                <a:schemeClr val="bg1"/>
              </a:solidFill>
            </a:rPr>
            <a:t>FEC</a:t>
          </a:r>
        </a:p>
      </dgm:t>
    </dgm:pt>
    <dgm:pt modelId="{BBE2420A-A99B-45B1-B3AA-908D7424A74C}" type="parTrans" cxnId="{52AAB2C8-40CE-4DD2-99C9-E5E7150364F9}">
      <dgm:prSet/>
      <dgm:spPr/>
      <dgm:t>
        <a:bodyPr/>
        <a:lstStyle/>
        <a:p>
          <a:endParaRPr lang="fr-CA"/>
        </a:p>
      </dgm:t>
    </dgm:pt>
    <dgm:pt modelId="{CF7CEADA-C341-4B66-B85A-31855010DEFF}" type="sibTrans" cxnId="{52AAB2C8-40CE-4DD2-99C9-E5E7150364F9}">
      <dgm:prSet/>
      <dgm:spPr/>
      <dgm:t>
        <a:bodyPr/>
        <a:lstStyle/>
        <a:p>
          <a:endParaRPr lang="fr-CA"/>
        </a:p>
      </dgm:t>
    </dgm:pt>
    <dgm:pt modelId="{755AA86C-83B6-4CE6-A580-7342C7624485}" type="pres">
      <dgm:prSet presAssocID="{9B993B40-ABAF-457E-A94B-F2EE8C75D28E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4258FE8-DF94-40B5-BA37-6B462A8E70A5}" type="pres">
      <dgm:prSet presAssocID="{A6D93D04-750A-4BED-A1C4-C688A45646BA}" presName="root1" presStyleCnt="0"/>
      <dgm:spPr/>
    </dgm:pt>
    <dgm:pt modelId="{9C35D657-B166-4266-8908-7D707863AF1E}" type="pres">
      <dgm:prSet presAssocID="{A6D93D04-750A-4BED-A1C4-C688A45646BA}" presName="LevelOneTextNode" presStyleLbl="node0" presStyleIdx="0" presStyleCnt="1" custScaleX="296109" custScaleY="99137" custLinFactNeighborY="-1066">
        <dgm:presLayoutVars>
          <dgm:chPref val="3"/>
        </dgm:presLayoutVars>
      </dgm:prSet>
      <dgm:spPr/>
    </dgm:pt>
    <dgm:pt modelId="{006B0416-7FDD-40A4-BBE3-15EC9A1FCB3B}" type="pres">
      <dgm:prSet presAssocID="{A6D93D04-750A-4BED-A1C4-C688A45646BA}" presName="level2hierChild" presStyleCnt="0"/>
      <dgm:spPr/>
    </dgm:pt>
    <dgm:pt modelId="{11E94BCD-8280-410B-881F-3E026195F78C}" type="pres">
      <dgm:prSet presAssocID="{AC04FFD4-D7CA-4FE3-998B-A64C924F2FBC}" presName="conn2-1" presStyleLbl="parChTrans1D2" presStyleIdx="0" presStyleCnt="3"/>
      <dgm:spPr/>
    </dgm:pt>
    <dgm:pt modelId="{0C9792F7-048F-4008-9D2C-6E3739CB2F60}" type="pres">
      <dgm:prSet presAssocID="{AC04FFD4-D7CA-4FE3-998B-A64C924F2FBC}" presName="connTx" presStyleLbl="parChTrans1D2" presStyleIdx="0" presStyleCnt="3"/>
      <dgm:spPr/>
    </dgm:pt>
    <dgm:pt modelId="{2E9ECDAA-E981-4DCA-B05D-BA99D2016237}" type="pres">
      <dgm:prSet presAssocID="{42DFA2BA-E748-4D98-89FF-04F8F71BB1E5}" presName="root2" presStyleCnt="0"/>
      <dgm:spPr/>
    </dgm:pt>
    <dgm:pt modelId="{9C0DB7A0-504A-456F-B318-30D3E3343DAD}" type="pres">
      <dgm:prSet presAssocID="{42DFA2BA-E748-4D98-89FF-04F8F71BB1E5}" presName="LevelTwoTextNode" presStyleLbl="node2" presStyleIdx="0" presStyleCnt="3" custScaleX="95052" custScaleY="99361" custLinFactNeighborX="20964" custLinFactNeighborY="-83117">
        <dgm:presLayoutVars>
          <dgm:chPref val="3"/>
        </dgm:presLayoutVars>
      </dgm:prSet>
      <dgm:spPr/>
    </dgm:pt>
    <dgm:pt modelId="{C72DE641-B46B-47E7-B90F-0855CAAC161F}" type="pres">
      <dgm:prSet presAssocID="{42DFA2BA-E748-4D98-89FF-04F8F71BB1E5}" presName="level3hierChild" presStyleCnt="0"/>
      <dgm:spPr/>
    </dgm:pt>
    <dgm:pt modelId="{3A5F2350-D2D8-4B29-93BD-0B9AB3B16BC9}" type="pres">
      <dgm:prSet presAssocID="{BBE2420A-A99B-45B1-B3AA-908D7424A74C}" presName="conn2-1" presStyleLbl="parChTrans1D2" presStyleIdx="1" presStyleCnt="3"/>
      <dgm:spPr/>
    </dgm:pt>
    <dgm:pt modelId="{4829FFCD-F287-44AB-90D6-93C47414BF3B}" type="pres">
      <dgm:prSet presAssocID="{BBE2420A-A99B-45B1-B3AA-908D7424A74C}" presName="connTx" presStyleLbl="parChTrans1D2" presStyleIdx="1" presStyleCnt="3"/>
      <dgm:spPr/>
    </dgm:pt>
    <dgm:pt modelId="{25748D46-C431-4927-8B6A-E955F8524520}" type="pres">
      <dgm:prSet presAssocID="{43E71590-EBDC-400C-9CFF-FCC570374CC0}" presName="root2" presStyleCnt="0"/>
      <dgm:spPr/>
    </dgm:pt>
    <dgm:pt modelId="{8B6A3129-5305-4E3D-8326-7842E25EB602}" type="pres">
      <dgm:prSet presAssocID="{43E71590-EBDC-400C-9CFF-FCC570374CC0}" presName="LevelTwoTextNode" presStyleLbl="node2" presStyleIdx="1" presStyleCnt="3" custScaleX="93840" custScaleY="104886" custLinFactNeighborX="23620" custLinFactNeighborY="-3330">
        <dgm:presLayoutVars>
          <dgm:chPref val="3"/>
        </dgm:presLayoutVars>
      </dgm:prSet>
      <dgm:spPr/>
    </dgm:pt>
    <dgm:pt modelId="{C1FB8A2F-4698-4406-87D9-D3B8852A8F25}" type="pres">
      <dgm:prSet presAssocID="{43E71590-EBDC-400C-9CFF-FCC570374CC0}" presName="level3hierChild" presStyleCnt="0"/>
      <dgm:spPr/>
    </dgm:pt>
    <dgm:pt modelId="{DDAD7709-A36D-440F-A500-963F7BA0D6F8}" type="pres">
      <dgm:prSet presAssocID="{F88E9532-F807-4EE9-994F-AA76B08F2155}" presName="conn2-1" presStyleLbl="parChTrans1D2" presStyleIdx="2" presStyleCnt="3"/>
      <dgm:spPr/>
    </dgm:pt>
    <dgm:pt modelId="{BFB38ECD-4A44-4A8C-8347-D7768E043EB9}" type="pres">
      <dgm:prSet presAssocID="{F88E9532-F807-4EE9-994F-AA76B08F2155}" presName="connTx" presStyleLbl="parChTrans1D2" presStyleIdx="2" presStyleCnt="3"/>
      <dgm:spPr/>
    </dgm:pt>
    <dgm:pt modelId="{2D1D9C05-545E-496F-A11A-C36B2B57C5B6}" type="pres">
      <dgm:prSet presAssocID="{3D6E53FF-9602-46BB-93E9-E61CF8FB311A}" presName="root2" presStyleCnt="0"/>
      <dgm:spPr/>
    </dgm:pt>
    <dgm:pt modelId="{72FE4641-E08A-49A9-91FE-43495D716A06}" type="pres">
      <dgm:prSet presAssocID="{3D6E53FF-9602-46BB-93E9-E61CF8FB311A}" presName="LevelTwoTextNode" presStyleLbl="node2" presStyleIdx="2" presStyleCnt="3" custLinFactNeighborX="20964" custLinFactNeighborY="69164">
        <dgm:presLayoutVars>
          <dgm:chPref val="3"/>
        </dgm:presLayoutVars>
      </dgm:prSet>
      <dgm:spPr/>
    </dgm:pt>
    <dgm:pt modelId="{36915F27-033F-4BFA-86B5-7D3F7C680A66}" type="pres">
      <dgm:prSet presAssocID="{3D6E53FF-9602-46BB-93E9-E61CF8FB311A}" presName="level3hierChild" presStyleCnt="0"/>
      <dgm:spPr/>
    </dgm:pt>
  </dgm:ptLst>
  <dgm:cxnLst>
    <dgm:cxn modelId="{B0D52900-73F6-4BF2-AEEF-523AEFC6FB6F}" type="presOf" srcId="{3D6E53FF-9602-46BB-93E9-E61CF8FB311A}" destId="{72FE4641-E08A-49A9-91FE-43495D716A06}" srcOrd="0" destOrd="0" presId="urn:microsoft.com/office/officeart/2008/layout/HorizontalMultiLevelHierarchy"/>
    <dgm:cxn modelId="{0A28841B-7987-460C-86E9-312AE04E9EDD}" type="presOf" srcId="{9B993B40-ABAF-457E-A94B-F2EE8C75D28E}" destId="{755AA86C-83B6-4CE6-A580-7342C7624485}" srcOrd="0" destOrd="0" presId="urn:microsoft.com/office/officeart/2008/layout/HorizontalMultiLevelHierarchy"/>
    <dgm:cxn modelId="{62676A1C-57D6-4B24-987D-957B553B06B9}" type="presOf" srcId="{BBE2420A-A99B-45B1-B3AA-908D7424A74C}" destId="{4829FFCD-F287-44AB-90D6-93C47414BF3B}" srcOrd="1" destOrd="0" presId="urn:microsoft.com/office/officeart/2008/layout/HorizontalMultiLevelHierarchy"/>
    <dgm:cxn modelId="{1FA0082C-A368-4BD5-A247-5B95E27B45B9}" type="presOf" srcId="{F88E9532-F807-4EE9-994F-AA76B08F2155}" destId="{DDAD7709-A36D-440F-A500-963F7BA0D6F8}" srcOrd="0" destOrd="0" presId="urn:microsoft.com/office/officeart/2008/layout/HorizontalMultiLevelHierarchy"/>
    <dgm:cxn modelId="{1789D340-F5AF-4BF3-A224-0BF0B7503A50}" type="presOf" srcId="{42DFA2BA-E748-4D98-89FF-04F8F71BB1E5}" destId="{9C0DB7A0-504A-456F-B318-30D3E3343DAD}" srcOrd="0" destOrd="0" presId="urn:microsoft.com/office/officeart/2008/layout/HorizontalMultiLevelHierarchy"/>
    <dgm:cxn modelId="{41267C5B-F69D-4A29-9EAA-0287310C4F93}" srcId="{A6D93D04-750A-4BED-A1C4-C688A45646BA}" destId="{3D6E53FF-9602-46BB-93E9-E61CF8FB311A}" srcOrd="2" destOrd="0" parTransId="{F88E9532-F807-4EE9-994F-AA76B08F2155}" sibTransId="{2D91D886-5CEE-4E6A-A917-94693897A9EE}"/>
    <dgm:cxn modelId="{09CAEF73-B0C1-45F8-86AC-B030A2BEEFDA}" srcId="{A6D93D04-750A-4BED-A1C4-C688A45646BA}" destId="{42DFA2BA-E748-4D98-89FF-04F8F71BB1E5}" srcOrd="0" destOrd="0" parTransId="{AC04FFD4-D7CA-4FE3-998B-A64C924F2FBC}" sibTransId="{9EB272E9-6C13-40F1-AB11-CDFB672E6681}"/>
    <dgm:cxn modelId="{5DA62477-7414-4967-8A1C-D6992541399D}" type="presOf" srcId="{AC04FFD4-D7CA-4FE3-998B-A64C924F2FBC}" destId="{11E94BCD-8280-410B-881F-3E026195F78C}" srcOrd="0" destOrd="0" presId="urn:microsoft.com/office/officeart/2008/layout/HorizontalMultiLevelHierarchy"/>
    <dgm:cxn modelId="{56650F7C-C352-4F96-A6CE-AC665CD4E775}" type="presOf" srcId="{AC04FFD4-D7CA-4FE3-998B-A64C924F2FBC}" destId="{0C9792F7-048F-4008-9D2C-6E3739CB2F60}" srcOrd="1" destOrd="0" presId="urn:microsoft.com/office/officeart/2008/layout/HorizontalMultiLevelHierarchy"/>
    <dgm:cxn modelId="{32C4A5B8-D373-4B7B-9B28-6C7D685B9B79}" srcId="{9B993B40-ABAF-457E-A94B-F2EE8C75D28E}" destId="{A6D93D04-750A-4BED-A1C4-C688A45646BA}" srcOrd="0" destOrd="0" parTransId="{7C53953A-1078-4528-BA8A-75E5391E9866}" sibTransId="{46409038-B6A8-40ED-AB2A-58E78500434F}"/>
    <dgm:cxn modelId="{84456AB9-46A5-4739-A7AD-B5530FD2D941}" type="presOf" srcId="{F88E9532-F807-4EE9-994F-AA76B08F2155}" destId="{BFB38ECD-4A44-4A8C-8347-D7768E043EB9}" srcOrd="1" destOrd="0" presId="urn:microsoft.com/office/officeart/2008/layout/HorizontalMultiLevelHierarchy"/>
    <dgm:cxn modelId="{52AAB2C8-40CE-4DD2-99C9-E5E7150364F9}" srcId="{A6D93D04-750A-4BED-A1C4-C688A45646BA}" destId="{43E71590-EBDC-400C-9CFF-FCC570374CC0}" srcOrd="1" destOrd="0" parTransId="{BBE2420A-A99B-45B1-B3AA-908D7424A74C}" sibTransId="{CF7CEADA-C341-4B66-B85A-31855010DEFF}"/>
    <dgm:cxn modelId="{77B96BCF-52EF-4783-89DF-76D924BDC2E4}" type="presOf" srcId="{BBE2420A-A99B-45B1-B3AA-908D7424A74C}" destId="{3A5F2350-D2D8-4B29-93BD-0B9AB3B16BC9}" srcOrd="0" destOrd="0" presId="urn:microsoft.com/office/officeart/2008/layout/HorizontalMultiLevelHierarchy"/>
    <dgm:cxn modelId="{EC46FBED-BB62-4E11-884B-DD884B5735E1}" type="presOf" srcId="{A6D93D04-750A-4BED-A1C4-C688A45646BA}" destId="{9C35D657-B166-4266-8908-7D707863AF1E}" srcOrd="0" destOrd="0" presId="urn:microsoft.com/office/officeart/2008/layout/HorizontalMultiLevelHierarchy"/>
    <dgm:cxn modelId="{F3C4E0FE-C028-44D8-8C39-EC4BF0D88262}" type="presOf" srcId="{43E71590-EBDC-400C-9CFF-FCC570374CC0}" destId="{8B6A3129-5305-4E3D-8326-7842E25EB602}" srcOrd="0" destOrd="0" presId="urn:microsoft.com/office/officeart/2008/layout/HorizontalMultiLevelHierarchy"/>
    <dgm:cxn modelId="{5BE6BADD-9CCB-43D5-AACA-5531010D5A26}" type="presParOf" srcId="{755AA86C-83B6-4CE6-A580-7342C7624485}" destId="{54258FE8-DF94-40B5-BA37-6B462A8E70A5}" srcOrd="0" destOrd="0" presId="urn:microsoft.com/office/officeart/2008/layout/HorizontalMultiLevelHierarchy"/>
    <dgm:cxn modelId="{1E90CE84-C0F4-4CED-9A67-5CAFF9504043}" type="presParOf" srcId="{54258FE8-DF94-40B5-BA37-6B462A8E70A5}" destId="{9C35D657-B166-4266-8908-7D707863AF1E}" srcOrd="0" destOrd="0" presId="urn:microsoft.com/office/officeart/2008/layout/HorizontalMultiLevelHierarchy"/>
    <dgm:cxn modelId="{E2CD7E07-90E1-4186-A0E1-E97B9418C46E}" type="presParOf" srcId="{54258FE8-DF94-40B5-BA37-6B462A8E70A5}" destId="{006B0416-7FDD-40A4-BBE3-15EC9A1FCB3B}" srcOrd="1" destOrd="0" presId="urn:microsoft.com/office/officeart/2008/layout/HorizontalMultiLevelHierarchy"/>
    <dgm:cxn modelId="{17FC3645-0DB1-440D-AE62-65C4E6152EAB}" type="presParOf" srcId="{006B0416-7FDD-40A4-BBE3-15EC9A1FCB3B}" destId="{11E94BCD-8280-410B-881F-3E026195F78C}" srcOrd="0" destOrd="0" presId="urn:microsoft.com/office/officeart/2008/layout/HorizontalMultiLevelHierarchy"/>
    <dgm:cxn modelId="{9C52C63F-EF53-43F5-BC4B-377DD5A491E1}" type="presParOf" srcId="{11E94BCD-8280-410B-881F-3E026195F78C}" destId="{0C9792F7-048F-4008-9D2C-6E3739CB2F60}" srcOrd="0" destOrd="0" presId="urn:microsoft.com/office/officeart/2008/layout/HorizontalMultiLevelHierarchy"/>
    <dgm:cxn modelId="{B037EAE9-CE9A-4E8A-98EC-527C9CEC8DF8}" type="presParOf" srcId="{006B0416-7FDD-40A4-BBE3-15EC9A1FCB3B}" destId="{2E9ECDAA-E981-4DCA-B05D-BA99D2016237}" srcOrd="1" destOrd="0" presId="urn:microsoft.com/office/officeart/2008/layout/HorizontalMultiLevelHierarchy"/>
    <dgm:cxn modelId="{2DFADE28-F89A-4C79-BA35-A8AA3506E93F}" type="presParOf" srcId="{2E9ECDAA-E981-4DCA-B05D-BA99D2016237}" destId="{9C0DB7A0-504A-456F-B318-30D3E3343DAD}" srcOrd="0" destOrd="0" presId="urn:microsoft.com/office/officeart/2008/layout/HorizontalMultiLevelHierarchy"/>
    <dgm:cxn modelId="{739433D1-66B2-4D04-A849-82F0DEFBBDEC}" type="presParOf" srcId="{2E9ECDAA-E981-4DCA-B05D-BA99D2016237}" destId="{C72DE641-B46B-47E7-B90F-0855CAAC161F}" srcOrd="1" destOrd="0" presId="urn:microsoft.com/office/officeart/2008/layout/HorizontalMultiLevelHierarchy"/>
    <dgm:cxn modelId="{CD064D2E-F993-4EE0-B407-F2E6A2B99E0E}" type="presParOf" srcId="{006B0416-7FDD-40A4-BBE3-15EC9A1FCB3B}" destId="{3A5F2350-D2D8-4B29-93BD-0B9AB3B16BC9}" srcOrd="2" destOrd="0" presId="urn:microsoft.com/office/officeart/2008/layout/HorizontalMultiLevelHierarchy"/>
    <dgm:cxn modelId="{D6EB5356-72FF-4C38-8ECE-3C217BC428EC}" type="presParOf" srcId="{3A5F2350-D2D8-4B29-93BD-0B9AB3B16BC9}" destId="{4829FFCD-F287-44AB-90D6-93C47414BF3B}" srcOrd="0" destOrd="0" presId="urn:microsoft.com/office/officeart/2008/layout/HorizontalMultiLevelHierarchy"/>
    <dgm:cxn modelId="{6BDC4309-3B64-47A5-A930-6117D158C5BF}" type="presParOf" srcId="{006B0416-7FDD-40A4-BBE3-15EC9A1FCB3B}" destId="{25748D46-C431-4927-8B6A-E955F8524520}" srcOrd="3" destOrd="0" presId="urn:microsoft.com/office/officeart/2008/layout/HorizontalMultiLevelHierarchy"/>
    <dgm:cxn modelId="{61281574-9321-4C3D-AE4E-09C73627D4A4}" type="presParOf" srcId="{25748D46-C431-4927-8B6A-E955F8524520}" destId="{8B6A3129-5305-4E3D-8326-7842E25EB602}" srcOrd="0" destOrd="0" presId="urn:microsoft.com/office/officeart/2008/layout/HorizontalMultiLevelHierarchy"/>
    <dgm:cxn modelId="{99EEEEF4-8F72-4ED1-989A-ED7D987CD771}" type="presParOf" srcId="{25748D46-C431-4927-8B6A-E955F8524520}" destId="{C1FB8A2F-4698-4406-87D9-D3B8852A8F25}" srcOrd="1" destOrd="0" presId="urn:microsoft.com/office/officeart/2008/layout/HorizontalMultiLevelHierarchy"/>
    <dgm:cxn modelId="{92A1ACBB-93A2-4FC1-8228-D03283124B06}" type="presParOf" srcId="{006B0416-7FDD-40A4-BBE3-15EC9A1FCB3B}" destId="{DDAD7709-A36D-440F-A500-963F7BA0D6F8}" srcOrd="4" destOrd="0" presId="urn:microsoft.com/office/officeart/2008/layout/HorizontalMultiLevelHierarchy"/>
    <dgm:cxn modelId="{7B393E72-3130-4D1F-8CD0-E8A54A41652B}" type="presParOf" srcId="{DDAD7709-A36D-440F-A500-963F7BA0D6F8}" destId="{BFB38ECD-4A44-4A8C-8347-D7768E043EB9}" srcOrd="0" destOrd="0" presId="urn:microsoft.com/office/officeart/2008/layout/HorizontalMultiLevelHierarchy"/>
    <dgm:cxn modelId="{12C35444-3EC5-40E8-9304-90FB1DB6D4FC}" type="presParOf" srcId="{006B0416-7FDD-40A4-BBE3-15EC9A1FCB3B}" destId="{2D1D9C05-545E-496F-A11A-C36B2B57C5B6}" srcOrd="5" destOrd="0" presId="urn:microsoft.com/office/officeart/2008/layout/HorizontalMultiLevelHierarchy"/>
    <dgm:cxn modelId="{EC743B96-AD09-4542-98BF-56A217180D32}" type="presParOf" srcId="{2D1D9C05-545E-496F-A11A-C36B2B57C5B6}" destId="{72FE4641-E08A-49A9-91FE-43495D716A06}" srcOrd="0" destOrd="0" presId="urn:microsoft.com/office/officeart/2008/layout/HorizontalMultiLevelHierarchy"/>
    <dgm:cxn modelId="{5DFE1B45-1782-4D93-A4C5-6962ED53EBC8}" type="presParOf" srcId="{2D1D9C05-545E-496F-A11A-C36B2B57C5B6}" destId="{36915F27-033F-4BFA-86B5-7D3F7C680A66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DCFBCF-D8C9-4E27-B123-D34867C19621}">
      <dsp:nvSpPr>
        <dsp:cNvPr id="0" name=""/>
        <dsp:cNvSpPr/>
      </dsp:nvSpPr>
      <dsp:spPr>
        <a:xfrm>
          <a:off x="0" y="0"/>
          <a:ext cx="9721079" cy="5881142"/>
        </a:xfrm>
        <a:prstGeom prst="roundRect">
          <a:avLst>
            <a:gd name="adj" fmla="val 8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456442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4400" kern="1200" dirty="0"/>
            <a:t>Les secteurs public et parapublic</a:t>
          </a:r>
        </a:p>
      </dsp:txBody>
      <dsp:txXfrm>
        <a:off x="146415" y="146415"/>
        <a:ext cx="9428249" cy="5588312"/>
      </dsp:txXfrm>
    </dsp:sp>
    <dsp:sp modelId="{FDAE25F1-ACAA-4532-B944-8E1909C24E11}">
      <dsp:nvSpPr>
        <dsp:cNvPr id="0" name=""/>
        <dsp:cNvSpPr/>
      </dsp:nvSpPr>
      <dsp:spPr>
        <a:xfrm>
          <a:off x="243027" y="1470285"/>
          <a:ext cx="1458162" cy="3312953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200" kern="1200" dirty="0"/>
            <a:t>Plus de </a:t>
          </a:r>
          <a:r>
            <a:rPr lang="fr-CA" sz="2100" kern="1200" dirty="0"/>
            <a:t>500 000 salarié.es</a:t>
          </a:r>
          <a:endParaRPr lang="fr-CA" sz="2200" kern="1200" dirty="0"/>
        </a:p>
      </dsp:txBody>
      <dsp:txXfrm>
        <a:off x="287871" y="1515129"/>
        <a:ext cx="1368474" cy="3223265"/>
      </dsp:txXfrm>
    </dsp:sp>
    <dsp:sp modelId="{F0ADA9CB-FE37-44AA-A457-F529B78A9105}">
      <dsp:nvSpPr>
        <dsp:cNvPr id="0" name=""/>
        <dsp:cNvSpPr/>
      </dsp:nvSpPr>
      <dsp:spPr>
        <a:xfrm>
          <a:off x="1944216" y="1470285"/>
          <a:ext cx="7533837" cy="4116799"/>
        </a:xfrm>
        <a:prstGeom prst="roundRect">
          <a:avLst>
            <a:gd name="adj" fmla="val 10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2614168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500" kern="1200" dirty="0"/>
            <a:t>CSN – secteurs public et parapublic</a:t>
          </a:r>
        </a:p>
      </dsp:txBody>
      <dsp:txXfrm>
        <a:off x="2070822" y="1596891"/>
        <a:ext cx="7280625" cy="3863587"/>
      </dsp:txXfrm>
    </dsp:sp>
    <dsp:sp modelId="{2EF3B36B-81E6-44FF-B8B8-C747716B1852}">
      <dsp:nvSpPr>
        <dsp:cNvPr id="0" name=""/>
        <dsp:cNvSpPr/>
      </dsp:nvSpPr>
      <dsp:spPr>
        <a:xfrm>
          <a:off x="2132561" y="2911165"/>
          <a:ext cx="1506767" cy="2367159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kern="1200" dirty="0"/>
            <a:t>Plus de 150 000 membres</a:t>
          </a:r>
        </a:p>
      </dsp:txBody>
      <dsp:txXfrm>
        <a:off x="2178899" y="2957503"/>
        <a:ext cx="1414091" cy="2274483"/>
      </dsp:txXfrm>
    </dsp:sp>
    <dsp:sp modelId="{E9A4AFAF-2E8A-4411-8099-43837D5E2029}">
      <dsp:nvSpPr>
        <dsp:cNvPr id="0" name=""/>
        <dsp:cNvSpPr/>
      </dsp:nvSpPr>
      <dsp:spPr>
        <a:xfrm>
          <a:off x="3839826" y="2712206"/>
          <a:ext cx="5395199" cy="2809186"/>
        </a:xfrm>
        <a:prstGeom prst="roundRect">
          <a:avLst>
            <a:gd name="adj" fmla="val 105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27831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500" kern="1200" dirty="0"/>
            <a:t>FNEEQ – Regroupement</a:t>
          </a:r>
          <a:r>
            <a:rPr lang="fr-CA" sz="3600" kern="1200" dirty="0"/>
            <a:t> </a:t>
          </a:r>
          <a:r>
            <a:rPr lang="fr-CA" sz="3500" kern="1200" dirty="0"/>
            <a:t>cégep</a:t>
          </a:r>
        </a:p>
      </dsp:txBody>
      <dsp:txXfrm>
        <a:off x="3926218" y="2798598"/>
        <a:ext cx="5222415" cy="2636402"/>
      </dsp:txXfrm>
    </dsp:sp>
    <dsp:sp modelId="{AE6BCE4A-C33B-4B6E-A838-9EB65E0E04E2}">
      <dsp:nvSpPr>
        <dsp:cNvPr id="0" name=""/>
        <dsp:cNvSpPr/>
      </dsp:nvSpPr>
      <dsp:spPr>
        <a:xfrm>
          <a:off x="3974706" y="3960442"/>
          <a:ext cx="1840940" cy="1136074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kern="1200" dirty="0"/>
            <a:t>Plus de       17 000 membres</a:t>
          </a:r>
        </a:p>
      </dsp:txBody>
      <dsp:txXfrm>
        <a:off x="4009644" y="3995380"/>
        <a:ext cx="1771064" cy="1066198"/>
      </dsp:txXfrm>
    </dsp:sp>
    <dsp:sp modelId="{5698FBEB-7E76-4FA9-B893-10E3EA6F31B0}">
      <dsp:nvSpPr>
        <dsp:cNvPr id="0" name=""/>
        <dsp:cNvSpPr/>
      </dsp:nvSpPr>
      <dsp:spPr>
        <a:xfrm>
          <a:off x="5906355" y="3999176"/>
          <a:ext cx="3188383" cy="1058605"/>
        </a:xfrm>
        <a:prstGeom prst="roundRect">
          <a:avLst>
            <a:gd name="adj" fmla="val 10500"/>
          </a:avLst>
        </a:prstGeom>
        <a:solidFill>
          <a:schemeClr val="accent6">
            <a:lumMod val="75000"/>
            <a:alpha val="90000"/>
          </a:schemeClr>
        </a:solidFill>
        <a:ln w="15875" cap="rnd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kern="1200" dirty="0">
              <a:solidFill>
                <a:schemeClr val="bg1"/>
              </a:solidFill>
            </a:rPr>
            <a:t>SPPCM </a:t>
          </a:r>
        </a:p>
      </dsp:txBody>
      <dsp:txXfrm>
        <a:off x="5938911" y="4031732"/>
        <a:ext cx="3123271" cy="9934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8F067B-2108-4A35-ADBC-EF206C96E2AD}">
      <dsp:nvSpPr>
        <dsp:cNvPr id="0" name=""/>
        <dsp:cNvSpPr/>
      </dsp:nvSpPr>
      <dsp:spPr>
        <a:xfrm>
          <a:off x="0" y="0"/>
          <a:ext cx="10953750" cy="233111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700" kern="1200" dirty="0"/>
            <a:t>Table centrale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2100" kern="1200" dirty="0"/>
            <a:t>Négociation nationale des matières communes à toutes les travailleuses et tous les travailleurs du secteur public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2100" kern="1200" dirty="0"/>
            <a:t>Salaires, retraite, droits parentaux, disparités régionales, etc. </a:t>
          </a:r>
        </a:p>
      </dsp:txBody>
      <dsp:txXfrm>
        <a:off x="2423861" y="0"/>
        <a:ext cx="8529888" cy="2331118"/>
      </dsp:txXfrm>
    </dsp:sp>
    <dsp:sp modelId="{C3519B81-EEF2-41E5-9949-AD34713E7135}">
      <dsp:nvSpPr>
        <dsp:cNvPr id="0" name=""/>
        <dsp:cNvSpPr/>
      </dsp:nvSpPr>
      <dsp:spPr>
        <a:xfrm>
          <a:off x="233111" y="233111"/>
          <a:ext cx="2190750" cy="186489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A947D8-5AD8-4BE3-B5B5-92F831D3EDA6}">
      <dsp:nvSpPr>
        <dsp:cNvPr id="0" name=""/>
        <dsp:cNvSpPr/>
      </dsp:nvSpPr>
      <dsp:spPr>
        <a:xfrm>
          <a:off x="0" y="2564230"/>
          <a:ext cx="10953750" cy="233111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700" kern="1200" dirty="0"/>
            <a:t>Table sectorielle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2100" kern="1200" dirty="0"/>
            <a:t>Négociation des enjeux concernant spécifiquement les enseignant.es de cégep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2100" kern="1200" dirty="0"/>
            <a:t>Toutes les autres dispositions de la convention (sécurité d’emploi, tâche, congés, perfectionnement, annexes particulières, etc.</a:t>
          </a:r>
        </a:p>
      </dsp:txBody>
      <dsp:txXfrm>
        <a:off x="2423861" y="2564230"/>
        <a:ext cx="8529888" cy="2331118"/>
      </dsp:txXfrm>
    </dsp:sp>
    <dsp:sp modelId="{DF5ACCEB-6414-4CBE-80FD-CC734E3B74FB}">
      <dsp:nvSpPr>
        <dsp:cNvPr id="0" name=""/>
        <dsp:cNvSpPr/>
      </dsp:nvSpPr>
      <dsp:spPr>
        <a:xfrm>
          <a:off x="248107" y="3047471"/>
          <a:ext cx="2160758" cy="136463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15875" cap="rnd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8B8ED5-66B8-4435-9579-FF5C0D9749B7}">
      <dsp:nvSpPr>
        <dsp:cNvPr id="0" name=""/>
        <dsp:cNvSpPr/>
      </dsp:nvSpPr>
      <dsp:spPr>
        <a:xfrm rot="10800000">
          <a:off x="1962251" y="1635"/>
          <a:ext cx="6894902" cy="902262"/>
        </a:xfrm>
        <a:prstGeom prst="homePlate">
          <a:avLst/>
        </a:prstGeom>
        <a:solidFill>
          <a:srgbClr val="4EA74C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7873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 dirty="0"/>
            <a:t>Fédération nationale des enseignantes et des enseignants du Québec</a:t>
          </a:r>
        </a:p>
      </dsp:txBody>
      <dsp:txXfrm rot="10800000">
        <a:off x="2187816" y="1635"/>
        <a:ext cx="6669337" cy="902262"/>
      </dsp:txXfrm>
    </dsp:sp>
    <dsp:sp modelId="{6ED241BF-D397-4FFE-97C9-8D8D1C367175}">
      <dsp:nvSpPr>
        <dsp:cNvPr id="0" name=""/>
        <dsp:cNvSpPr/>
      </dsp:nvSpPr>
      <dsp:spPr>
        <a:xfrm>
          <a:off x="1511120" y="1635"/>
          <a:ext cx="902262" cy="902262"/>
        </a:xfrm>
        <a:prstGeom prst="ellipse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1B45C0-4D1C-401F-B55F-91A47F49322D}">
      <dsp:nvSpPr>
        <dsp:cNvPr id="0" name=""/>
        <dsp:cNvSpPr/>
      </dsp:nvSpPr>
      <dsp:spPr>
        <a:xfrm rot="10800000">
          <a:off x="1962251" y="1173230"/>
          <a:ext cx="6894902" cy="902262"/>
        </a:xfrm>
        <a:prstGeom prst="homePlate">
          <a:avLst/>
        </a:prstGeom>
        <a:solidFill>
          <a:srgbClr val="055971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7873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 dirty="0"/>
            <a:t>Fédération de la santé et des services sociaux</a:t>
          </a:r>
        </a:p>
      </dsp:txBody>
      <dsp:txXfrm rot="10800000">
        <a:off x="2187816" y="1173230"/>
        <a:ext cx="6669337" cy="902262"/>
      </dsp:txXfrm>
    </dsp:sp>
    <dsp:sp modelId="{BA1EBCD6-46CF-4B02-9ACC-3F4E6A324822}">
      <dsp:nvSpPr>
        <dsp:cNvPr id="0" name=""/>
        <dsp:cNvSpPr/>
      </dsp:nvSpPr>
      <dsp:spPr>
        <a:xfrm>
          <a:off x="1511120" y="1173230"/>
          <a:ext cx="902262" cy="902262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46000" r="-46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E1579F-2D8C-4BA3-B586-1AE8879287EA}">
      <dsp:nvSpPr>
        <dsp:cNvPr id="0" name=""/>
        <dsp:cNvSpPr/>
      </dsp:nvSpPr>
      <dsp:spPr>
        <a:xfrm rot="10800000">
          <a:off x="1962251" y="2344825"/>
          <a:ext cx="6894902" cy="902262"/>
        </a:xfrm>
        <a:prstGeom prst="homePlate">
          <a:avLst/>
        </a:prstGeom>
        <a:solidFill>
          <a:srgbClr val="D65134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7873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 dirty="0"/>
            <a:t>Fédération des employées et des employés des services publics</a:t>
          </a:r>
        </a:p>
      </dsp:txBody>
      <dsp:txXfrm rot="10800000">
        <a:off x="2187816" y="2344825"/>
        <a:ext cx="6669337" cy="902262"/>
      </dsp:txXfrm>
    </dsp:sp>
    <dsp:sp modelId="{CFFDDA6B-0002-4212-A71F-7DC8F5FA455B}">
      <dsp:nvSpPr>
        <dsp:cNvPr id="0" name=""/>
        <dsp:cNvSpPr/>
      </dsp:nvSpPr>
      <dsp:spPr>
        <a:xfrm>
          <a:off x="1511120" y="2344825"/>
          <a:ext cx="902262" cy="902262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DFBEA2-7A44-4489-9570-BFE6377D6C00}">
      <dsp:nvSpPr>
        <dsp:cNvPr id="0" name=""/>
        <dsp:cNvSpPr/>
      </dsp:nvSpPr>
      <dsp:spPr>
        <a:xfrm rot="10800000">
          <a:off x="1962251" y="3516420"/>
          <a:ext cx="6894902" cy="902262"/>
        </a:xfrm>
        <a:prstGeom prst="homePlate">
          <a:avLst/>
        </a:prstGeom>
        <a:solidFill>
          <a:srgbClr val="1A9CD2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7873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 dirty="0"/>
            <a:t>Fédération des </a:t>
          </a:r>
          <a:r>
            <a:rPr lang="fr-CA" sz="2500" kern="1200" dirty="0" err="1"/>
            <a:t>professionnèles</a:t>
          </a:r>
          <a:endParaRPr lang="fr-CA" sz="2500" kern="1200" dirty="0"/>
        </a:p>
      </dsp:txBody>
      <dsp:txXfrm rot="10800000">
        <a:off x="2187816" y="3516420"/>
        <a:ext cx="6669337" cy="902262"/>
      </dsp:txXfrm>
    </dsp:sp>
    <dsp:sp modelId="{9BA7C609-974D-4389-96D2-4F455F240395}">
      <dsp:nvSpPr>
        <dsp:cNvPr id="0" name=""/>
        <dsp:cNvSpPr/>
      </dsp:nvSpPr>
      <dsp:spPr>
        <a:xfrm>
          <a:off x="1511120" y="3516420"/>
          <a:ext cx="902262" cy="902262"/>
        </a:xfrm>
        <a:prstGeom prst="ellipse">
          <a:avLst/>
        </a:prstGeom>
        <a:blipFill rotWithShape="1">
          <a:blip xmlns:r="http://schemas.openxmlformats.org/officeDocument/2006/relationships" r:embed="rId4" cstate="print"/>
          <a:srcRect/>
          <a:stretch>
            <a:fillRect l="-1000" r="-1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C1BF06-2642-4011-920F-D4232B40EF33}">
      <dsp:nvSpPr>
        <dsp:cNvPr id="0" name=""/>
        <dsp:cNvSpPr/>
      </dsp:nvSpPr>
      <dsp:spPr>
        <a:xfrm>
          <a:off x="2850019" y="2140905"/>
          <a:ext cx="567636" cy="15265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83818" y="0"/>
              </a:lnTo>
              <a:lnTo>
                <a:pt x="283818" y="1526596"/>
              </a:lnTo>
              <a:lnTo>
                <a:pt x="567636" y="1526596"/>
              </a:lnTo>
            </a:path>
          </a:pathLst>
        </a:custGeom>
        <a:noFill/>
        <a:ln w="15875" cap="rnd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500" kern="1200">
            <a:solidFill>
              <a:sysClr val="windowText" lastClr="000000"/>
            </a:solidFill>
          </a:endParaRPr>
        </a:p>
      </dsp:txBody>
      <dsp:txXfrm>
        <a:off x="3093119" y="2863485"/>
        <a:ext cx="81435" cy="81435"/>
      </dsp:txXfrm>
    </dsp:sp>
    <dsp:sp modelId="{8654B61D-25E3-4208-870D-63C71061A7AE}">
      <dsp:nvSpPr>
        <dsp:cNvPr id="0" name=""/>
        <dsp:cNvSpPr/>
      </dsp:nvSpPr>
      <dsp:spPr>
        <a:xfrm>
          <a:off x="2850019" y="2140905"/>
          <a:ext cx="567636" cy="5116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83818" y="0"/>
              </a:lnTo>
              <a:lnTo>
                <a:pt x="283818" y="511655"/>
              </a:lnTo>
              <a:lnTo>
                <a:pt x="567636" y="511655"/>
              </a:lnTo>
            </a:path>
          </a:pathLst>
        </a:custGeom>
        <a:noFill/>
        <a:ln w="15875" cap="rnd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500" kern="1200">
            <a:solidFill>
              <a:sysClr val="windowText" lastClr="000000"/>
            </a:solidFill>
          </a:endParaRPr>
        </a:p>
      </dsp:txBody>
      <dsp:txXfrm>
        <a:off x="3114732" y="2377628"/>
        <a:ext cx="38210" cy="38210"/>
      </dsp:txXfrm>
    </dsp:sp>
    <dsp:sp modelId="{C712DAB0-A876-4367-9CC8-AA99F509C729}">
      <dsp:nvSpPr>
        <dsp:cNvPr id="0" name=""/>
        <dsp:cNvSpPr/>
      </dsp:nvSpPr>
      <dsp:spPr>
        <a:xfrm>
          <a:off x="2850019" y="1637620"/>
          <a:ext cx="567636" cy="503285"/>
        </a:xfrm>
        <a:custGeom>
          <a:avLst/>
          <a:gdLst/>
          <a:ahLst/>
          <a:cxnLst/>
          <a:rect l="0" t="0" r="0" b="0"/>
          <a:pathLst>
            <a:path>
              <a:moveTo>
                <a:pt x="0" y="503285"/>
              </a:moveTo>
              <a:lnTo>
                <a:pt x="283818" y="503285"/>
              </a:lnTo>
              <a:lnTo>
                <a:pt x="283818" y="0"/>
              </a:lnTo>
              <a:lnTo>
                <a:pt x="567636" y="0"/>
              </a:lnTo>
            </a:path>
          </a:pathLst>
        </a:custGeom>
        <a:noFill/>
        <a:ln w="15875" cap="rnd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500" kern="1200">
            <a:solidFill>
              <a:sysClr val="windowText" lastClr="000000"/>
            </a:solidFill>
          </a:endParaRPr>
        </a:p>
      </dsp:txBody>
      <dsp:txXfrm>
        <a:off x="3114872" y="1870297"/>
        <a:ext cx="37931" cy="37931"/>
      </dsp:txXfrm>
    </dsp:sp>
    <dsp:sp modelId="{FC4D0798-C485-49DB-95D5-5769C41266B1}">
      <dsp:nvSpPr>
        <dsp:cNvPr id="0" name=""/>
        <dsp:cNvSpPr/>
      </dsp:nvSpPr>
      <dsp:spPr>
        <a:xfrm>
          <a:off x="2850019" y="622679"/>
          <a:ext cx="567636" cy="1518225"/>
        </a:xfrm>
        <a:custGeom>
          <a:avLst/>
          <a:gdLst/>
          <a:ahLst/>
          <a:cxnLst/>
          <a:rect l="0" t="0" r="0" b="0"/>
          <a:pathLst>
            <a:path>
              <a:moveTo>
                <a:pt x="0" y="1518225"/>
              </a:moveTo>
              <a:lnTo>
                <a:pt x="283818" y="1518225"/>
              </a:lnTo>
              <a:lnTo>
                <a:pt x="283818" y="0"/>
              </a:lnTo>
              <a:lnTo>
                <a:pt x="567636" y="0"/>
              </a:lnTo>
            </a:path>
          </a:pathLst>
        </a:custGeom>
        <a:noFill/>
        <a:ln w="15875" cap="rnd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500" kern="1200">
            <a:solidFill>
              <a:sysClr val="windowText" lastClr="000000"/>
            </a:solidFill>
          </a:endParaRPr>
        </a:p>
      </dsp:txBody>
      <dsp:txXfrm>
        <a:off x="3093315" y="1341270"/>
        <a:ext cx="81043" cy="81043"/>
      </dsp:txXfrm>
    </dsp:sp>
    <dsp:sp modelId="{96C8786B-997C-4CA1-A7FA-A9A4569626B8}">
      <dsp:nvSpPr>
        <dsp:cNvPr id="0" name=""/>
        <dsp:cNvSpPr/>
      </dsp:nvSpPr>
      <dsp:spPr>
        <a:xfrm rot="16200000">
          <a:off x="-132247" y="1299543"/>
          <a:ext cx="4281810" cy="1682723"/>
        </a:xfrm>
        <a:prstGeom prst="rect">
          <a:avLst/>
        </a:prstGeom>
        <a:solidFill>
          <a:srgbClr val="055971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4400" kern="1200" dirty="0">
              <a:solidFill>
                <a:schemeClr val="bg1"/>
              </a:solidFill>
            </a:rPr>
            <a:t>Table centrale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 dirty="0">
              <a:solidFill>
                <a:schemeClr val="bg1"/>
              </a:solidFill>
            </a:rPr>
            <a:t>Rémunération, régime de retraite, droits parentaux</a:t>
          </a:r>
        </a:p>
      </dsp:txBody>
      <dsp:txXfrm>
        <a:off x="-132247" y="1299543"/>
        <a:ext cx="4281810" cy="1682723"/>
      </dsp:txXfrm>
    </dsp:sp>
    <dsp:sp modelId="{E4F58BB9-8239-4EA9-83D6-09D33FDFC6CA}">
      <dsp:nvSpPr>
        <dsp:cNvPr id="0" name=""/>
        <dsp:cNvSpPr/>
      </dsp:nvSpPr>
      <dsp:spPr>
        <a:xfrm>
          <a:off x="3417655" y="216703"/>
          <a:ext cx="2663204" cy="811952"/>
        </a:xfrm>
        <a:prstGeom prst="rect">
          <a:avLst/>
        </a:prstGeom>
        <a:solidFill>
          <a:srgbClr val="4EA74C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100" kern="1200" dirty="0">
              <a:solidFill>
                <a:schemeClr val="bg1"/>
              </a:solidFill>
            </a:rPr>
            <a:t>CCSPP-CSN</a:t>
          </a:r>
        </a:p>
      </dsp:txBody>
      <dsp:txXfrm>
        <a:off x="3417655" y="216703"/>
        <a:ext cx="2663204" cy="811952"/>
      </dsp:txXfrm>
    </dsp:sp>
    <dsp:sp modelId="{4A2A637D-4EAD-46C0-9825-C82E1941D0B8}">
      <dsp:nvSpPr>
        <dsp:cNvPr id="0" name=""/>
        <dsp:cNvSpPr/>
      </dsp:nvSpPr>
      <dsp:spPr>
        <a:xfrm>
          <a:off x="3417655" y="1231643"/>
          <a:ext cx="2663204" cy="811952"/>
        </a:xfrm>
        <a:prstGeom prst="rect">
          <a:avLst/>
        </a:prstGeom>
        <a:solidFill>
          <a:srgbClr val="4EA74C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100" kern="1200" dirty="0">
              <a:solidFill>
                <a:sysClr val="windowText" lastClr="000000"/>
              </a:solidFill>
            </a:rPr>
            <a:t>FTQ,CSQ</a:t>
          </a:r>
        </a:p>
      </dsp:txBody>
      <dsp:txXfrm>
        <a:off x="3417655" y="1231643"/>
        <a:ext cx="2663204" cy="811952"/>
      </dsp:txXfrm>
    </dsp:sp>
    <dsp:sp modelId="{B79D2E47-1EEE-432A-89B7-6F85BF8DF40F}">
      <dsp:nvSpPr>
        <dsp:cNvPr id="0" name=""/>
        <dsp:cNvSpPr/>
      </dsp:nvSpPr>
      <dsp:spPr>
        <a:xfrm>
          <a:off x="3417655" y="2246584"/>
          <a:ext cx="2663204" cy="811952"/>
        </a:xfrm>
        <a:prstGeom prst="rect">
          <a:avLst/>
        </a:prstGeom>
        <a:solidFill>
          <a:srgbClr val="D65134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100" kern="1200" dirty="0">
              <a:solidFill>
                <a:sysClr val="windowText" lastClr="000000"/>
              </a:solidFill>
            </a:rPr>
            <a:t>Autres organisations syndicales</a:t>
          </a:r>
        </a:p>
      </dsp:txBody>
      <dsp:txXfrm>
        <a:off x="3417655" y="2246584"/>
        <a:ext cx="2663204" cy="811952"/>
      </dsp:txXfrm>
    </dsp:sp>
    <dsp:sp modelId="{A2D302EA-0344-4D2C-80FC-847F2436C5FC}">
      <dsp:nvSpPr>
        <dsp:cNvPr id="0" name=""/>
        <dsp:cNvSpPr/>
      </dsp:nvSpPr>
      <dsp:spPr>
        <a:xfrm>
          <a:off x="3417655" y="3261525"/>
          <a:ext cx="2663204" cy="811952"/>
        </a:xfrm>
        <a:prstGeom prst="rect">
          <a:avLst/>
        </a:prstGeom>
        <a:solidFill>
          <a:schemeClr val="tx1">
            <a:lumMod val="85000"/>
            <a:lumOff val="1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100" kern="1200" dirty="0">
              <a:solidFill>
                <a:schemeClr val="bg1"/>
              </a:solidFill>
            </a:rPr>
            <a:t>Conseil du trésor</a:t>
          </a:r>
        </a:p>
      </dsp:txBody>
      <dsp:txXfrm>
        <a:off x="3417655" y="3261525"/>
        <a:ext cx="2663204" cy="81195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AD7709-A36D-440F-A500-963F7BA0D6F8}">
      <dsp:nvSpPr>
        <dsp:cNvPr id="0" name=""/>
        <dsp:cNvSpPr/>
      </dsp:nvSpPr>
      <dsp:spPr>
        <a:xfrm>
          <a:off x="3890872" y="1859631"/>
          <a:ext cx="957747" cy="14190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78873" y="0"/>
              </a:lnTo>
              <a:lnTo>
                <a:pt x="478873" y="1419017"/>
              </a:lnTo>
              <a:lnTo>
                <a:pt x="957747" y="1419017"/>
              </a:lnTo>
            </a:path>
          </a:pathLst>
        </a:custGeom>
        <a:noFill/>
        <a:ln w="15875" cap="rnd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600" kern="1200">
            <a:solidFill>
              <a:schemeClr val="tx1"/>
            </a:solidFill>
          </a:endParaRPr>
        </a:p>
      </dsp:txBody>
      <dsp:txXfrm>
        <a:off x="4326946" y="2526340"/>
        <a:ext cx="85599" cy="85599"/>
      </dsp:txXfrm>
    </dsp:sp>
    <dsp:sp modelId="{3A5F2350-D2D8-4B29-93BD-0B9AB3B16BC9}">
      <dsp:nvSpPr>
        <dsp:cNvPr id="0" name=""/>
        <dsp:cNvSpPr/>
      </dsp:nvSpPr>
      <dsp:spPr>
        <a:xfrm>
          <a:off x="3890872" y="1807754"/>
          <a:ext cx="101984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51876"/>
              </a:moveTo>
              <a:lnTo>
                <a:pt x="509922" y="51876"/>
              </a:lnTo>
              <a:lnTo>
                <a:pt x="509922" y="45720"/>
              </a:lnTo>
              <a:lnTo>
                <a:pt x="1019844" y="45720"/>
              </a:lnTo>
            </a:path>
          </a:pathLst>
        </a:custGeom>
        <a:noFill/>
        <a:ln w="15875" cap="rnd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500" kern="1200"/>
        </a:p>
      </dsp:txBody>
      <dsp:txXfrm>
        <a:off x="4375298" y="1827977"/>
        <a:ext cx="50993" cy="50993"/>
      </dsp:txXfrm>
    </dsp:sp>
    <dsp:sp modelId="{11E94BCD-8280-410B-881F-3E026195F78C}">
      <dsp:nvSpPr>
        <dsp:cNvPr id="0" name=""/>
        <dsp:cNvSpPr/>
      </dsp:nvSpPr>
      <dsp:spPr>
        <a:xfrm>
          <a:off x="3890872" y="378592"/>
          <a:ext cx="957747" cy="1481038"/>
        </a:xfrm>
        <a:custGeom>
          <a:avLst/>
          <a:gdLst/>
          <a:ahLst/>
          <a:cxnLst/>
          <a:rect l="0" t="0" r="0" b="0"/>
          <a:pathLst>
            <a:path>
              <a:moveTo>
                <a:pt x="0" y="1481038"/>
              </a:moveTo>
              <a:lnTo>
                <a:pt x="478873" y="1481038"/>
              </a:lnTo>
              <a:lnTo>
                <a:pt x="478873" y="0"/>
              </a:lnTo>
              <a:lnTo>
                <a:pt x="957747" y="0"/>
              </a:lnTo>
            </a:path>
          </a:pathLst>
        </a:custGeom>
        <a:noFill/>
        <a:ln w="15875" cap="rnd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600" kern="1200">
            <a:solidFill>
              <a:schemeClr val="tx1"/>
            </a:solidFill>
          </a:endParaRPr>
        </a:p>
      </dsp:txBody>
      <dsp:txXfrm>
        <a:off x="4325652" y="1075018"/>
        <a:ext cx="88186" cy="88186"/>
      </dsp:txXfrm>
    </dsp:sp>
    <dsp:sp modelId="{9C35D657-B166-4266-8908-7D707863AF1E}">
      <dsp:nvSpPr>
        <dsp:cNvPr id="0" name=""/>
        <dsp:cNvSpPr/>
      </dsp:nvSpPr>
      <dsp:spPr>
        <a:xfrm rot="16200000">
          <a:off x="975892" y="804281"/>
          <a:ext cx="3719262" cy="2110698"/>
        </a:xfrm>
        <a:prstGeom prst="rect">
          <a:avLst/>
        </a:prstGeom>
        <a:solidFill>
          <a:srgbClr val="055971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4200" kern="1200" dirty="0">
              <a:solidFill>
                <a:schemeClr val="bg1"/>
              </a:solidFill>
            </a:rPr>
            <a:t>Table sectorielle</a:t>
          </a:r>
        </a:p>
      </dsp:txBody>
      <dsp:txXfrm>
        <a:off x="975892" y="804281"/>
        <a:ext cx="3719262" cy="2110698"/>
      </dsp:txXfrm>
    </dsp:sp>
    <dsp:sp modelId="{9C0DB7A0-504A-456F-B318-30D3E3343DAD}">
      <dsp:nvSpPr>
        <dsp:cNvPr id="0" name=""/>
        <dsp:cNvSpPr/>
      </dsp:nvSpPr>
      <dsp:spPr>
        <a:xfrm>
          <a:off x="4848619" y="24464"/>
          <a:ext cx="2222336" cy="708256"/>
        </a:xfrm>
        <a:prstGeom prst="rect">
          <a:avLst/>
        </a:prstGeom>
        <a:solidFill>
          <a:srgbClr val="4EA74C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800" kern="1200" dirty="0">
              <a:solidFill>
                <a:schemeClr val="bg1"/>
              </a:solidFill>
            </a:rPr>
            <a:t> FNEEQ </a:t>
          </a:r>
          <a:endParaRPr lang="fr-CA" sz="2400" kern="1200" dirty="0">
            <a:solidFill>
              <a:schemeClr val="bg1"/>
            </a:solidFill>
          </a:endParaRPr>
        </a:p>
      </dsp:txBody>
      <dsp:txXfrm>
        <a:off x="4848619" y="24464"/>
        <a:ext cx="2222336" cy="708256"/>
      </dsp:txXfrm>
    </dsp:sp>
    <dsp:sp modelId="{8B6A3129-5305-4E3D-8326-7842E25EB602}">
      <dsp:nvSpPr>
        <dsp:cNvPr id="0" name=""/>
        <dsp:cNvSpPr/>
      </dsp:nvSpPr>
      <dsp:spPr>
        <a:xfrm>
          <a:off x="4910717" y="1479654"/>
          <a:ext cx="2193999" cy="747639"/>
        </a:xfrm>
        <a:prstGeom prst="rect">
          <a:avLst/>
        </a:prstGeom>
        <a:solidFill>
          <a:srgbClr val="D65134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600" kern="1200" dirty="0">
              <a:solidFill>
                <a:schemeClr val="bg1"/>
              </a:solidFill>
            </a:rPr>
            <a:t>FEC</a:t>
          </a:r>
        </a:p>
      </dsp:txBody>
      <dsp:txXfrm>
        <a:off x="4910717" y="1479654"/>
        <a:ext cx="2193999" cy="747639"/>
      </dsp:txXfrm>
    </dsp:sp>
    <dsp:sp modelId="{72FE4641-E08A-49A9-91FE-43495D716A06}">
      <dsp:nvSpPr>
        <dsp:cNvPr id="0" name=""/>
        <dsp:cNvSpPr/>
      </dsp:nvSpPr>
      <dsp:spPr>
        <a:xfrm>
          <a:off x="4848619" y="2922242"/>
          <a:ext cx="2338021" cy="712811"/>
        </a:xfrm>
        <a:prstGeom prst="rect">
          <a:avLst/>
        </a:prstGeom>
        <a:solidFill>
          <a:schemeClr val="tx1">
            <a:lumMod val="85000"/>
            <a:lumOff val="1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4600" kern="1200" dirty="0">
              <a:solidFill>
                <a:schemeClr val="bg1"/>
              </a:solidFill>
            </a:rPr>
            <a:t>CPNC</a:t>
          </a:r>
        </a:p>
      </dsp:txBody>
      <dsp:txXfrm>
        <a:off x="4848619" y="2922242"/>
        <a:ext cx="2338021" cy="7128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0.52483</cdr:x>
      <cdr:y>0.86721</cdr:y>
    </cdr:from>
    <cdr:to>
      <cdr:x>0.88566</cdr:x>
      <cdr:y>0.94618</cdr:y>
    </cdr:to>
    <cdr:sp macro="" textlink="">
      <cdr:nvSpPr>
        <cdr:cNvPr id="6" name="Flèche : courbe vers le haut 5">
          <a:extLst xmlns:a="http://schemas.openxmlformats.org/drawingml/2006/main">
            <a:ext uri="{FF2B5EF4-FFF2-40B4-BE49-F238E27FC236}">
              <a16:creationId xmlns:a16="http://schemas.microsoft.com/office/drawing/2014/main" id="{C91EB6B8-DE0F-4323-BC0F-10DEDFC43D40}"/>
            </a:ext>
          </a:extLst>
        </cdr:cNvPr>
        <cdr:cNvSpPr/>
      </cdr:nvSpPr>
      <cdr:spPr>
        <a:xfrm xmlns:a="http://schemas.openxmlformats.org/drawingml/2006/main" rot="20957361">
          <a:off x="5202361" y="5783734"/>
          <a:ext cx="3576651" cy="526676"/>
        </a:xfrm>
        <a:prstGeom xmlns:a="http://schemas.openxmlformats.org/drawingml/2006/main" prst="curvedUpArrow">
          <a:avLst>
            <a:gd name="adj1" fmla="val 12864"/>
            <a:gd name="adj2" fmla="val 50000"/>
            <a:gd name="adj3" fmla="val 33475"/>
          </a:avLst>
        </a:prstGeom>
        <a:ln xmlns:a="http://schemas.openxmlformats.org/drawingml/2006/main">
          <a:solidFill>
            <a:srgbClr val="FFC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fr-FR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477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953853" y="0"/>
            <a:ext cx="302477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AB7BEC-8C5B-409A-9E02-6870F14A545B}" type="datetimeFigureOut">
              <a:rPr lang="fr-CA" smtClean="0"/>
              <a:pPr/>
              <a:t>2019-02-18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302477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953853" y="8685213"/>
            <a:ext cx="302477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369A92-8544-4E6D-9115-615636FE1562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601370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477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53853" y="0"/>
            <a:ext cx="302477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829A748-0BB3-4FE5-94C3-E3AD61D04AFC}" type="datetimeFigureOut">
              <a:rPr lang="fr-CA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41325" y="685800"/>
            <a:ext cx="6097588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CA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98024" y="4343400"/>
            <a:ext cx="558419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fr-CA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302477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53853" y="8685213"/>
            <a:ext cx="302477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EEB9D2D-9F6B-46B0-89D3-6AA9DA1F9BFD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330043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EB9D2D-9F6B-46B0-89D3-6AA9DA1F9BFD}" type="slidenum">
              <a:rPr lang="fr-CA" smtClean="0"/>
              <a:pPr>
                <a:defRPr/>
              </a:pPr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38725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EB9D2D-9F6B-46B0-89D3-6AA9DA1F9BFD}" type="slidenum">
              <a:rPr lang="fr-CA" smtClean="0"/>
              <a:pPr>
                <a:defRPr/>
              </a:pPr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65307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EB9D2D-9F6B-46B0-89D3-6AA9DA1F9BFD}" type="slidenum">
              <a:rPr lang="fr-CA" smtClean="0"/>
              <a:pPr>
                <a:defRPr/>
              </a:pPr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07684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CA" dirty="0"/>
              <a:t>Dans un premier</a:t>
            </a:r>
            <a:r>
              <a:rPr lang="fr-CA" baseline="0" dirty="0"/>
              <a:t> temps, important de comprendre que quand le cégeps négocient leur convention collective, ils ne négocient pas seuls avec l’état.</a:t>
            </a:r>
          </a:p>
          <a:p>
            <a:endParaRPr lang="fr-CA" baseline="0" dirty="0"/>
          </a:p>
          <a:p>
            <a:r>
              <a:rPr lang="fr-CA" baseline="0" dirty="0"/>
              <a:t>C’est l’ensemble des travailleurs des secteurs public et parapublic qui négocient en même temps.</a:t>
            </a:r>
          </a:p>
          <a:p>
            <a:endParaRPr lang="fr-CA" baseline="0" dirty="0"/>
          </a:p>
          <a:p>
            <a:r>
              <a:rPr lang="fr-CA" baseline="0" dirty="0"/>
              <a:t>Combien de monde…?</a:t>
            </a:r>
          </a:p>
          <a:p>
            <a:endParaRPr lang="fr-CA" baseline="0" dirty="0"/>
          </a:p>
          <a:p>
            <a:r>
              <a:rPr lang="fr-CA" baseline="0" dirty="0"/>
              <a:t>Pas loin du demi-million.</a:t>
            </a:r>
          </a:p>
          <a:p>
            <a:endParaRPr lang="fr-CA" baseline="0" dirty="0"/>
          </a:p>
          <a:p>
            <a:r>
              <a:rPr lang="fr-CA" baseline="0" dirty="0"/>
              <a:t>Il y avait 475 000 personnes dans le front commun lors des dernières </a:t>
            </a:r>
            <a:r>
              <a:rPr lang="fr-CA" baseline="0" dirty="0" err="1"/>
              <a:t>négos</a:t>
            </a:r>
            <a:r>
              <a:rPr lang="fr-CA" baseline="0" dirty="0"/>
              <a:t>, en 2010.</a:t>
            </a:r>
          </a:p>
          <a:p>
            <a:endParaRPr lang="fr-CA" baseline="0" dirty="0"/>
          </a:p>
          <a:p>
            <a:r>
              <a:rPr lang="fr-CA" baseline="0" dirty="0"/>
              <a:t>Nous faisons partie de la CSN, qui représente 150 000 de ces salariés, issus de 4 fédérations.</a:t>
            </a:r>
          </a:p>
          <a:p>
            <a:endParaRPr lang="fr-CA" baseline="0" dirty="0"/>
          </a:p>
          <a:p>
            <a:r>
              <a:rPr lang="fr-CA" baseline="0" dirty="0"/>
              <a:t>Fédération de la santé et des services sociaux : </a:t>
            </a:r>
            <a:r>
              <a:rPr lang="fr-CA" baseline="0" dirty="0" err="1"/>
              <a:t>approx</a:t>
            </a:r>
            <a:r>
              <a:rPr lang="fr-CA" baseline="0" dirty="0"/>
              <a:t> 100 000</a:t>
            </a:r>
          </a:p>
          <a:p>
            <a:r>
              <a:rPr lang="fr-CA" baseline="0" dirty="0"/>
              <a:t>Fédération des employés et employés des services publics : plus de 30 000</a:t>
            </a:r>
          </a:p>
          <a:p>
            <a:r>
              <a:rPr lang="fr-CA" baseline="0" dirty="0"/>
              <a:t>Fédération des </a:t>
            </a:r>
            <a:r>
              <a:rPr lang="fr-CA" baseline="0" dirty="0" err="1"/>
              <a:t>professionèles</a:t>
            </a:r>
            <a:r>
              <a:rPr lang="fr-CA" baseline="0" dirty="0"/>
              <a:t> : Autour de 5 000</a:t>
            </a:r>
          </a:p>
          <a:p>
            <a:endParaRPr lang="fr-CA" baseline="0" dirty="0"/>
          </a:p>
          <a:p>
            <a:r>
              <a:rPr lang="fr-CA" baseline="0" dirty="0"/>
              <a:t>FNEEQ, dont nous faisons partie, 17 000 membres. Uniquement profs de cégeps touchés. Autre regroupements : privé et université, non.</a:t>
            </a:r>
          </a:p>
          <a:p>
            <a:endParaRPr lang="fr-CA" baseline="0" dirty="0"/>
          </a:p>
          <a:p>
            <a:r>
              <a:rPr lang="fr-CA" baseline="0" dirty="0"/>
              <a:t>SPECA : nous.</a:t>
            </a:r>
          </a:p>
          <a:p>
            <a:endParaRPr lang="fr-CA" baseline="0" dirty="0"/>
          </a:p>
          <a:p>
            <a:r>
              <a:rPr lang="fr-CA" baseline="0" dirty="0"/>
              <a:t>Pas pour qu’on pense qu’on est rien… Important de comprendre dans quel contexte on négocie. Composé de centaines d’assemblée comme nous. Forme la base.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EB9D2D-9F6B-46B0-89D3-6AA9DA1F9BFD}" type="slidenum">
              <a:rPr lang="fr-CA" smtClean="0"/>
              <a:pPr>
                <a:defRPr/>
              </a:pPr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7850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EB9D2D-9F6B-46B0-89D3-6AA9DA1F9BFD}" type="slidenum">
              <a:rPr lang="fr-CA" smtClean="0"/>
              <a:pPr>
                <a:defRPr/>
              </a:pPr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399536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EB9D2D-9F6B-46B0-89D3-6AA9DA1F9BFD}" type="slidenum">
              <a:rPr lang="fr-CA" smtClean="0"/>
              <a:pPr>
                <a:defRPr/>
              </a:pPr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82188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EB9D2D-9F6B-46B0-89D3-6AA9DA1F9BFD}" type="slidenum">
              <a:rPr lang="fr-CA" smtClean="0"/>
              <a:pPr>
                <a:defRPr/>
              </a:pPr>
              <a:t>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944164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>
              <a:highlight>
                <a:srgbClr val="FFFF00"/>
              </a:highlight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EB9D2D-9F6B-46B0-89D3-6AA9DA1F9BFD}" type="slidenum">
              <a:rPr lang="fr-CA" smtClean="0"/>
              <a:pPr>
                <a:defRPr/>
              </a:pPr>
              <a:t>12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764237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EB9D2D-9F6B-46B0-89D3-6AA9DA1F9BFD}" type="slidenum">
              <a:rPr lang="fr-CA" smtClean="0"/>
              <a:pPr>
                <a:defRPr/>
              </a:pPr>
              <a:t>13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236108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EB9D2D-9F6B-46B0-89D3-6AA9DA1F9BFD}" type="slidenum">
              <a:rPr lang="fr-CA" smtClean="0"/>
              <a:pPr>
                <a:defRPr/>
              </a:pPr>
              <a:t>14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39516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EB9D2D-9F6B-46B0-89D3-6AA9DA1F9BFD}" type="slidenum">
              <a:rPr lang="fr-CA" smtClean="0"/>
              <a:pPr>
                <a:defRPr/>
              </a:pPr>
              <a:t>17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008821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EB9D2D-9F6B-46B0-89D3-6AA9DA1F9BFD}" type="slidenum">
              <a:rPr lang="fr-CA" smtClean="0"/>
              <a:pPr>
                <a:defRPr/>
              </a:pPr>
              <a:t>19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6048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FBFC00-73A3-4187-9BE0-48A9D5FD9258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81EC3E-FE26-4E69-96F5-58F891037F5D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24746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5F1B7A-6EFD-402E-98D3-3D785AC4732F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8090CD-9659-4A33-8D42-27CAA785F21C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95309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7F540F-FD4C-469E-9065-C6E3A9117BD4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926422-965B-4884-A64B-9C42DF2FD31C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70443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CA70BD-3527-4208-A47B-553FF2717B41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422C88-8F38-4D2F-9003-29124BBCACF6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113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0EEC87-130F-44C6-91E0-91AE23785D9C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94E904-D6A0-4204-AA05-AF8DAFEFC281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601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C9D00A-E229-4B48-ADE7-F929955F2E8E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46F4D9-3CCF-404D-AF62-F43AEF3E6843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649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76D926-7993-4384-9695-9E59C04FD6DE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8A152-20D2-4886-9EAD-106F4C210305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25680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A5597C-FC87-47D8-AB4A-A98C65944E66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15BCBB-D9C2-4217-8472-84DE84026525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48450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744B62-3B9C-4A6C-9540-FCDD87AD3363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82F3A4-BC1C-4C4D-B7C6-3634F08771F1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71087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07B4D1-80A3-410C-94AC-305CA588FEEC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9CF58F-9F0E-446C-B2A0-04E5F65653BD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6717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CDC682-3304-470C-B996-DE604DE87262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BBECA2-7C80-41D0-9133-0F91E53FC950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66284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FBFC00-73A3-4187-9BE0-48A9D5FD9258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>
              <a:defRPr/>
            </a:pPr>
            <a:fld id="{FD81EC3E-FE26-4E69-96F5-58F891037F5D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28096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385" y="624110"/>
            <a:ext cx="10953228" cy="860674"/>
          </a:xfrm>
        </p:spPr>
        <p:txBody>
          <a:bodyPr/>
          <a:lstStyle>
            <a:lvl1pPr>
              <a:defRPr b="1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384" y="1772816"/>
            <a:ext cx="10953228" cy="413840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5F1B7A-6EFD-402E-98D3-3D785AC4732F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111094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7F540F-FD4C-469E-9065-C6E3A9117BD4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>
              <a:defRPr/>
            </a:pPr>
            <a:fld id="{2C926422-965B-4884-A64B-9C42DF2FD31C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37414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CA70BD-3527-4208-A47B-553FF2717B41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>
              <a:defRPr/>
            </a:pPr>
            <a:fld id="{10422C88-8F38-4D2F-9003-29124BBCACF6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722723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0EEC87-130F-44C6-91E0-91AE23785D9C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>
              <a:defRPr/>
            </a:pPr>
            <a:fld id="{AE94E904-D6A0-4204-AA05-AF8DAFEFC281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944580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C9D00A-E229-4B48-ADE7-F929955F2E8E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46F4D9-3CCF-404D-AF62-F43AEF3E6843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55128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76D926-7993-4384-9695-9E59C04FD6DE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8A152-20D2-4886-9EAD-106F4C210305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794447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A5597C-FC87-47D8-AB4A-A98C65944E66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15BCBB-D9C2-4217-8472-84DE84026525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858971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744B62-3B9C-4A6C-9540-FCDD87AD3363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8482F3A4-BC1C-4C4D-B7C6-3634F08771F1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540917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60F7B1-7154-493A-91AA-6388634D7347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>
              <a:defRPr/>
            </a:pPr>
            <a:fld id="{C45C9163-E28C-4BC1-AF84-EAE60B16C5ED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852270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60F7B1-7154-493A-91AA-6388634D7347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>
              <a:defRPr/>
            </a:pPr>
            <a:fld id="{C45C9163-E28C-4BC1-AF84-EAE60B16C5ED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80354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60F7B1-7154-493A-91AA-6388634D7347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C45C9163-E28C-4BC1-AF84-EAE60B16C5ED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936631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60F7B1-7154-493A-91AA-6388634D7347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C45C9163-E28C-4BC1-AF84-EAE60B16C5ED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18668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60F7B1-7154-493A-91AA-6388634D7347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C45C9163-E28C-4BC1-AF84-EAE60B16C5ED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384807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07B4D1-80A3-410C-94AC-305CA588FEEC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9CF58F-9F0E-446C-B2A0-04E5F65653BD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579568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CDC682-3304-470C-B996-DE604DE87262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BBECA2-7C80-41D0-9133-0F91E53FC950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65377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4560F7B1-7154-493A-91AA-6388634D7347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45C9163-E28C-4BC1-AF84-EAE60B16C5ED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63829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560F7B1-7154-493A-91AA-6388634D7347}" type="datetimeFigureOut">
              <a:rPr lang="fr-CA" smtClean="0"/>
              <a:pPr>
                <a:defRPr/>
              </a:pPr>
              <a:t>2019-02-18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C45C9163-E28C-4BC1-AF84-EAE60B16C5ED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00616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35037F-C065-4077-B202-ED347C0D6848}"/>
              </a:ext>
            </a:extLst>
          </p:cNvPr>
          <p:cNvSpPr/>
          <p:nvPr/>
        </p:nvSpPr>
        <p:spPr>
          <a:xfrm>
            <a:off x="0" y="0"/>
            <a:ext cx="12242850" cy="23306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7E5B862-D183-4654-8A04-4BA0A9B86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616" y="420468"/>
            <a:ext cx="6480720" cy="1468800"/>
          </a:xfrm>
        </p:spPr>
        <p:txBody>
          <a:bodyPr>
            <a:noAutofit/>
          </a:bodyPr>
          <a:lstStyle/>
          <a:p>
            <a:pPr marL="107950"/>
            <a:r>
              <a:rPr lang="fr-CA" sz="5400" b="1" dirty="0"/>
              <a:t>Négociations 2020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D07B7CD-6D2D-4F6A-AE6A-782995ABD4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30696"/>
            <a:ext cx="12242850" cy="452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235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E78BEB-0E09-431C-A40A-6DE4D8162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624110"/>
            <a:ext cx="10737203" cy="860674"/>
          </a:xfrm>
          <a:noFill/>
        </p:spPr>
        <p:txBody>
          <a:bodyPr anchor="ctr"/>
          <a:lstStyle/>
          <a:p>
            <a:r>
              <a:rPr lang="fr-CA" b="1" dirty="0">
                <a:solidFill>
                  <a:srgbClr val="4EA74C"/>
                </a:solidFill>
              </a:rPr>
              <a:t>Plan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5EFDA5-D8F1-408B-8F7B-BD89F01D93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7408" y="1772816"/>
            <a:ext cx="5472608" cy="4131028"/>
          </a:xfrm>
        </p:spPr>
        <p:txBody>
          <a:bodyPr>
            <a:normAutofit/>
          </a:bodyPr>
          <a:lstStyle/>
          <a:p>
            <a:r>
              <a:rPr lang="fr-CA" sz="2800" dirty="0"/>
              <a:t>Qui nous sommes</a:t>
            </a:r>
          </a:p>
          <a:p>
            <a:r>
              <a:rPr lang="fr-CA" sz="2800" dirty="0"/>
              <a:t>La négociation dans le secteur public et parapublic</a:t>
            </a:r>
          </a:p>
          <a:p>
            <a:r>
              <a:rPr lang="fr-CA" sz="2800" dirty="0"/>
              <a:t>Les alliances potentielles</a:t>
            </a:r>
          </a:p>
          <a:p>
            <a:r>
              <a:rPr lang="fr-CA" sz="2800" dirty="0"/>
              <a:t>Les syndicats locaux</a:t>
            </a:r>
          </a:p>
          <a:p>
            <a:r>
              <a:rPr lang="fr-CA" sz="2800" dirty="0"/>
              <a:t>Les enjeux de la prochaine négociation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71A6F45-1D35-45E8-8428-935540E4E23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152" y="2647705"/>
            <a:ext cx="381000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195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2E14B8-A82F-4B9A-872F-AB8A21E42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476673"/>
            <a:ext cx="10657184" cy="640444"/>
          </a:xfrm>
        </p:spPr>
        <p:txBody>
          <a:bodyPr>
            <a:normAutofit/>
          </a:bodyPr>
          <a:lstStyle/>
          <a:p>
            <a:r>
              <a:rPr lang="fr-CA" b="1" dirty="0">
                <a:solidFill>
                  <a:srgbClr val="4EA74C"/>
                </a:solidFill>
              </a:rPr>
              <a:t>Qui nous sommes : Comité de négo et de mob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7D7C9D-7180-46EE-A196-AE2BDB6AEF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855" y="1340768"/>
            <a:ext cx="10153128" cy="5040559"/>
          </a:xfrm>
        </p:spPr>
        <p:txBody>
          <a:bodyPr>
            <a:noAutofit/>
          </a:bodyPr>
          <a:lstStyle/>
          <a:p>
            <a:r>
              <a:rPr lang="fr-CA" sz="2400" dirty="0"/>
              <a:t>5 membres élus par le regroupement cégep + la coordination du regroupement cégep. </a:t>
            </a:r>
          </a:p>
          <a:p>
            <a:r>
              <a:rPr lang="fr-CA" sz="2400" dirty="0"/>
              <a:t>Mandats: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CA" sz="2200" b="1" dirty="0"/>
              <a:t>rassembler tous les éléments pertinents </a:t>
            </a:r>
            <a:r>
              <a:rPr lang="fr-CA" sz="2200" dirty="0"/>
              <a:t>à l'analyse du contexte de négociation, ainsi qu'à la négociation proprement dite 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CA" sz="2200" b="1" dirty="0"/>
              <a:t>élaborer le projet de convention et de négocier </a:t>
            </a:r>
            <a:r>
              <a:rPr lang="fr-CA" sz="2200" dirty="0"/>
              <a:t>à partir des mandats que lui donne le regroupement ;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CA" sz="2200" dirty="0"/>
              <a:t>élaborer, en appui à la négociation, </a:t>
            </a:r>
            <a:r>
              <a:rPr lang="fr-CA" sz="2200" b="1" dirty="0"/>
              <a:t>des documents et des plans d'action et de mobilisation </a:t>
            </a:r>
            <a:r>
              <a:rPr lang="fr-CA" sz="2200" dirty="0"/>
              <a:t>devant être soumis au regroupement ;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CA" sz="2200" dirty="0"/>
              <a:t>assurer la </a:t>
            </a:r>
            <a:r>
              <a:rPr lang="fr-CA" sz="2200" b="1" dirty="0"/>
              <a:t>diffusion</a:t>
            </a:r>
            <a:r>
              <a:rPr lang="fr-CA" sz="2200" dirty="0"/>
              <a:t> de l'information pertinente 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CA" sz="2200" dirty="0"/>
              <a:t>assurer un </a:t>
            </a:r>
            <a:r>
              <a:rPr lang="fr-CA" sz="2200" b="1" dirty="0"/>
              <a:t>lien étroit </a:t>
            </a:r>
            <a:r>
              <a:rPr lang="fr-CA" sz="2200" dirty="0"/>
              <a:t>avec les syndicats locaux ;</a:t>
            </a:r>
          </a:p>
        </p:txBody>
      </p:sp>
    </p:spTree>
    <p:extLst>
      <p:ext uri="{BB962C8B-B14F-4D97-AF65-F5344CB8AC3E}">
        <p14:creationId xmlns:p14="http://schemas.microsoft.com/office/powerpoint/2010/main" val="976988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2E14B8-A82F-4B9A-872F-AB8A21E42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476673"/>
            <a:ext cx="10657184" cy="640444"/>
          </a:xfrm>
        </p:spPr>
        <p:txBody>
          <a:bodyPr>
            <a:normAutofit/>
          </a:bodyPr>
          <a:lstStyle/>
          <a:p>
            <a:r>
              <a:rPr lang="fr-CA" b="1" dirty="0">
                <a:solidFill>
                  <a:srgbClr val="4EA74C"/>
                </a:solidFill>
              </a:rPr>
              <a:t>Qui nous sommes : Comité de négo et de mob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7D7C9D-7180-46EE-A196-AE2BDB6AEF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855" y="1340768"/>
            <a:ext cx="10153128" cy="5040559"/>
          </a:xfrm>
        </p:spPr>
        <p:txBody>
          <a:bodyPr>
            <a:noAutofit/>
          </a:bodyPr>
          <a:lstStyle/>
          <a:p>
            <a:r>
              <a:rPr lang="fr-CA" sz="2400" dirty="0"/>
              <a:t>Mandats (suite)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CA" sz="2200" dirty="0"/>
              <a:t>travailler en étroite collaboration avec les différents comités prévus à la convention collective ;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CA" sz="2200" dirty="0"/>
              <a:t>assurer une prise en charge particulière des dossiers spécifiques aux </a:t>
            </a:r>
            <a:r>
              <a:rPr lang="fr-CA" sz="2200" b="1" dirty="0"/>
              <a:t>femmes</a:t>
            </a:r>
            <a:r>
              <a:rPr lang="fr-CA" sz="2200" dirty="0"/>
              <a:t> et à la </a:t>
            </a:r>
            <a:r>
              <a:rPr lang="fr-CA" sz="2200" b="1" dirty="0"/>
              <a:t>précarité</a:t>
            </a:r>
            <a:r>
              <a:rPr lang="fr-CA" sz="2200" dirty="0"/>
              <a:t> 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CA" sz="2200" b="1" dirty="0"/>
              <a:t>organiser et coordonner les consultations </a:t>
            </a:r>
            <a:r>
              <a:rPr lang="fr-CA" sz="2200" dirty="0"/>
              <a:t>du regroupement auprès des syndicats locaux 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CA" sz="2200" dirty="0"/>
              <a:t>participer à la préparation de </a:t>
            </a:r>
            <a:r>
              <a:rPr lang="fr-CA" sz="2200" b="1" dirty="0"/>
              <a:t>l’analyse de la conjoncture</a:t>
            </a:r>
            <a:r>
              <a:rPr lang="fr-CA" sz="2200" dirty="0"/>
              <a:t>, du </a:t>
            </a:r>
            <a:r>
              <a:rPr lang="fr-CA" sz="2200" b="1" dirty="0"/>
              <a:t>cadre stratégique </a:t>
            </a:r>
            <a:r>
              <a:rPr lang="fr-CA" sz="2200" dirty="0"/>
              <a:t>et du </a:t>
            </a:r>
            <a:r>
              <a:rPr lang="fr-CA" sz="2200" b="1" dirty="0"/>
              <a:t>cahier de demandes</a:t>
            </a:r>
            <a:r>
              <a:rPr lang="fr-CA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9229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B6C300C-1F63-44AA-B081-9C0345608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400" y="420870"/>
            <a:ext cx="6347713" cy="847890"/>
          </a:xfrm>
        </p:spPr>
        <p:txBody>
          <a:bodyPr/>
          <a:lstStyle/>
          <a:p>
            <a:r>
              <a:rPr lang="fr-CA" b="1" dirty="0"/>
              <a:t>Buts de notre visite:</a:t>
            </a:r>
            <a:endParaRPr lang="fr-FR" b="1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0C5DECD-35DE-41BA-84FB-BFFE68D30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400" y="1556792"/>
            <a:ext cx="6019659" cy="4168088"/>
          </a:xfrm>
        </p:spPr>
        <p:txBody>
          <a:bodyPr>
            <a:normAutofit/>
          </a:bodyPr>
          <a:lstStyle/>
          <a:p>
            <a:r>
              <a:rPr lang="fr-CA" sz="2800" dirty="0"/>
              <a:t>Vous informer;</a:t>
            </a:r>
          </a:p>
          <a:p>
            <a:r>
              <a:rPr lang="fr-CA" sz="2800" dirty="0"/>
              <a:t>Entendre vos besoins dans le but de préparer nos demandes;</a:t>
            </a:r>
          </a:p>
          <a:p>
            <a:r>
              <a:rPr lang="fr-CA" sz="2800" dirty="0"/>
              <a:t>Récolter des stratégies de mobilisation originales, inspirantes et novatrices pour notre banque d’idées.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3591E19-9C4C-4AAA-B968-2035674B8D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120" y="2204864"/>
            <a:ext cx="4059943" cy="228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93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2909158"/>
              </p:ext>
            </p:extLst>
          </p:nvPr>
        </p:nvGraphicFramePr>
        <p:xfrm>
          <a:off x="1271464" y="692696"/>
          <a:ext cx="9721080" cy="58811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à coins arrondis 4"/>
          <p:cNvSpPr/>
          <p:nvPr/>
        </p:nvSpPr>
        <p:spPr>
          <a:xfrm>
            <a:off x="7680176" y="5157192"/>
            <a:ext cx="2304256" cy="50405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600">
                <a:solidFill>
                  <a:schemeClr val="tx1"/>
                </a:solidFill>
              </a:rPr>
              <a:t>Plus de 800 </a:t>
            </a:r>
            <a:r>
              <a:rPr lang="fr-CA" sz="1600" dirty="0">
                <a:solidFill>
                  <a:schemeClr val="tx1"/>
                </a:solidFill>
              </a:rPr>
              <a:t>membres</a:t>
            </a:r>
          </a:p>
        </p:txBody>
      </p:sp>
    </p:spTree>
    <p:extLst>
      <p:ext uri="{BB962C8B-B14F-4D97-AF65-F5344CB8AC3E}">
        <p14:creationId xmlns:p14="http://schemas.microsoft.com/office/powerpoint/2010/main" val="3132010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EDCFBCF-D8C9-4E27-B123-D34867C196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BEDCFBCF-D8C9-4E27-B123-D34867C196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AE25F1-ACAA-4532-B944-8E1909C24E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FDAE25F1-ACAA-4532-B944-8E1909C24E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ADA9CB-FE37-44AA-A457-F529B78A91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F0ADA9CB-FE37-44AA-A457-F529B78A91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EF3B36B-81E6-44FF-B8B8-C747716B18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2EF3B36B-81E6-44FF-B8B8-C747716B18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9A4AFAF-2E8A-4411-8099-43837D5E20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E9A4AFAF-2E8A-4411-8099-43837D5E20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6BCE4A-C33B-4B6E-A838-9EB65E0E04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AE6BCE4A-C33B-4B6E-A838-9EB65E0E04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698FBEB-7E76-4FA9-B893-10E3EA6F3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5698FBEB-7E76-4FA9-B893-10E3EA6F31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E6DB6864-BFFE-4A3F-8E59-37273F2B67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3585483"/>
              </p:ext>
            </p:extLst>
          </p:nvPr>
        </p:nvGraphicFramePr>
        <p:xfrm>
          <a:off x="1139788" y="188640"/>
          <a:ext cx="9912424" cy="666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42906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F55ED9-88E9-48DB-BD66-C9AF98779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>
                <a:solidFill>
                  <a:srgbClr val="4EA74C"/>
                </a:solidFill>
              </a:rPr>
              <a:t>Les deux tables de négociation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479337B7-5D4D-4BA9-8291-594CAB7B8F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9909431"/>
              </p:ext>
            </p:extLst>
          </p:nvPr>
        </p:nvGraphicFramePr>
        <p:xfrm>
          <a:off x="550863" y="1484784"/>
          <a:ext cx="10953750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40322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Espace réservé du contenu 10">
            <a:extLst>
              <a:ext uri="{FF2B5EF4-FFF2-40B4-BE49-F238E27FC236}">
                <a16:creationId xmlns:a16="http://schemas.microsoft.com/office/drawing/2014/main" id="{F54A97A6-109F-49B0-8F79-B06AE11D70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6753637"/>
              </p:ext>
            </p:extLst>
          </p:nvPr>
        </p:nvGraphicFramePr>
        <p:xfrm>
          <a:off x="-456728" y="2222249"/>
          <a:ext cx="10368275" cy="4420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63690" y="949900"/>
            <a:ext cx="10928310" cy="1829120"/>
          </a:xfrm>
        </p:spPr>
        <p:txBody>
          <a:bodyPr>
            <a:normAutofit fontScale="90000"/>
          </a:bodyPr>
          <a:lstStyle/>
          <a:p>
            <a:pPr algn="ctr"/>
            <a:r>
              <a:rPr lang="fr-CA" sz="2700" b="1" dirty="0"/>
              <a:t>À la CSN : CCSPP</a:t>
            </a:r>
            <a:br>
              <a:rPr lang="fr-CA" sz="2700" dirty="0"/>
            </a:br>
            <a:r>
              <a:rPr lang="fr-CA" sz="2700" b="1" dirty="0"/>
              <a:t>C</a:t>
            </a:r>
            <a:r>
              <a:rPr lang="fr-CA" sz="2700" dirty="0"/>
              <a:t>omité de </a:t>
            </a:r>
            <a:r>
              <a:rPr lang="fr-CA" sz="2700" b="1" dirty="0"/>
              <a:t>c</a:t>
            </a:r>
            <a:r>
              <a:rPr lang="fr-CA" sz="2700" dirty="0"/>
              <a:t>oordination des </a:t>
            </a:r>
            <a:r>
              <a:rPr lang="fr-CA" sz="2700" b="1" dirty="0"/>
              <a:t>s</a:t>
            </a:r>
            <a:r>
              <a:rPr lang="fr-CA" sz="2700" dirty="0"/>
              <a:t>ecteurs </a:t>
            </a:r>
            <a:r>
              <a:rPr lang="fr-CA" sz="2700" b="1" dirty="0"/>
              <a:t>p</a:t>
            </a:r>
            <a:r>
              <a:rPr lang="fr-CA" sz="2700" dirty="0"/>
              <a:t>ublic et </a:t>
            </a:r>
            <a:r>
              <a:rPr lang="fr-CA" sz="2700" b="1" dirty="0"/>
              <a:t>p</a:t>
            </a:r>
            <a:r>
              <a:rPr lang="fr-CA" sz="2700" dirty="0"/>
              <a:t>arapublic de la CSN</a:t>
            </a:r>
            <a:br>
              <a:rPr lang="fr-CA" dirty="0"/>
            </a:br>
            <a:endParaRPr lang="fr-CA" dirty="0"/>
          </a:p>
        </p:txBody>
      </p:sp>
      <p:sp>
        <p:nvSpPr>
          <p:cNvPr id="17412" name="AutoShape 4" descr="data:image/jpeg;base64,/9j/4AAQSkZJRgABAQAAAQABAAD/2wCEAAkGBhQREBQSExQWFRUWFyIYGBgWFxgXFBwgGhsaFxYaGx4YGyYeGBonHxoaIS8lJCgpODgtFx4xNTArNSYtLCkBCQoKBQUFDQUFDSkYEhgpKSkpKSkpKSkpKSkpKSkpKSkpKSkpKSkpKSkpKSkpKSkpKSkpKSkpKSkpKSkpKSkpKf/AABEIAHQA8QMBIgACEQEDEQH/xAAcAAEAAgMBAQEAAAAAAAAAAAAABwgEBQYDAgH/xABAEAACAQMCAwYDBQUGBgMAAAABAgMABBESIQUGMQcTIkFRYTJxgRQjQpGhCFKCsbIVM2KiwdEWQ1RyktIXk+H/xAAUAQEAAAAAAAAAAAAAAAAAAAAA/8QAFBEBAAAAAAAAAAAAAAAAAAAAAP/aAAwDAQACEQMRAD8AnGlK5jtC53ThVmZ2Gt2OiJM41MQTv/hGMn/9oOiuLlY1LOyqo6liFH5natdBzbZu2lLu3ZvRZ4ifyDZqpPMXNdzfymW4lZyTsucRr6BV6AVm2fZzxGWITR2czRsMgheo9QCckfSgt8DX7XO9n/LzWPDoLdyTIF1SZJbxNuwGfIdPpXRUClKUClKUClKUClKUClKUClKUClKUClKUClKUClKUClKUClKUClKUGHxbjENrEZp5FjjXGWbpucD9arv2683wX1zbrbSiWOOM5K506nbcbjrhR+dTN2m8ny8UsxbRSJH94HYuCQQoO23uQfpVW+YOEfZLqW3LrIYnKFlyFJHXGd+u30oPngMcbXUAlKrGZV1lvhC6hqz7YzVsOF9oPD527qG5iZgpbSudlQZY9MAAD9KrByRydJxS6+zRuqHQXLMCVAXHp7kVI47MZOB2t7eyzxyH7M0MYQNkNMRHncehP50En/8Aytwv/rYv83/rW64HzLbXqM9tKsqodLFc4BxnG4HlVL67jla4v7uzPDeHxvgs0twykLqzhVVmJAVMAbZ3OaCfONdrHDbVzHJcqXHURhpMexKAjPtmtlyzzvZ8RDfZZhIV+JcFXHvpYA496qHxThkltM8EyFJEOllOMg/TY/MV1PZBeNHxm00nGpyje4ZSCP8AX6UFsK1vGuZLazTXczRxD/GwBPyHVvoK4rta7UhwxBBBhrqRcjO6xr01MPMnfA9sn3r3bQ3PE7xU1PNPM2Mscn3JJ6KBk+wFBY1u3LhQOO/b591Jj+mul5e5xtL9SbadJMdVBw4+athgPfFQvzH2BC04dLcfai00SGRhpAiIG7Ab6gfQn8hUV8F4xLaTxzwsVkjYMCP1B9QehHvQXVrX8Y4/b2ia7iaOJf8AGwBPyHVj8hXD9pnasOHW8awgNdTIHUHdY1I+Nh5nOwHsc9N69xi64neKpZpriZgoLHJ/P8KgZPoAKCx7duHCgcfaCfcRSY/prpeX+brS+XVbTpLjqAcOPmpww/KoV49+z+bbh8tx9q1SxRmRl0YjIUFmAOc5wNiR+VRXwfi8lpPHPCxV42yCDj5g+xGxHvQXWrQ8x89WVhj7TOiMeiDLSfPSuSB7muT7U+1A2FnEsOBc3MYZfPu1IGXI8zvge4J8qrZc3TyuzuzO7HLMxJYk+ZJ6mgtZwbtc4bdSiKO4AdtlEitGCfQFhjPtmthxXtBsLWVoZ7qOORcalbORkZHQehqBrPsIvnsjckxo+jWsLZ7wjGdz0ViOgP1xUf8AEOISTyGSVi7kAFj1OlQi5+gA+lBbrhPP9hdSiGC5jkkYEhVzk4GT1HpXQVXX9nPhofiE0x/5UOB83YD+QP51YiWQKpZiAAMknoANyTQeV5epChkkdURRksxAA/OtBYdo9hM6Ik4+8JWMsrojlSAQrMoB3IFR/wAae443cZiCNFGWMEMh0o2khTPMN9SA7aSNzpxlSxrmb+1uuHsoukb7QgKx5zPbSxts4C4wo3AITSRgYU70FjKVzfZ7xF5+HwtI2pxlSds+EkLnBODpxXSUClKUClKUClKUHncThEZ2OAoLE+wGTVKOI3ZmmklPV3Zz82JY/wA6tn2n8Q7jhF4+cExFB838A/nVRKCbP2a+GgyXlweqqkY/iLO39K1037QvEhHwtYvOaZR9EBc/yFe/YBwwRcJEmN5pWc/IYQf0n864/wDaT4rma0th+FGlP8Z0L/Q350ELVbXss5ZWx4XAmnEkiiWU+ZZwDv8AIYH0qrHA7Ez3UEIGTJKqY/7mA/1q6DuI0JOyqM+wAH+woKn9rN6JeM3jL0Emj/wUIf1BrZdhtoH4xG7fDDG8hPkMLpz/AJq4jiV2ZZpJCcl3ZifXUSc/rUrdg/By8PE5VGX7juU9cursQPyWgjjm3jrXt7PcsSe8clc+Sg4QfIKBWbyDzj/Zd0bkQiZtBVQzFQurGTsDk4GPrXNsMVJfYbYWNxdTQXkcUjMgMIkHUqTrC++MHHtQYvOfbHecTiNsESKJj4lj1M775CknyzjYAVsOzrsYnuJUuL1DDbIQ5V9pJANwAOqqfMnG3T1E8R8NsbBDII7e3RRktpSMD615WfMUHELSd7SQSAB48jI8QX3GfMHNBVLm/jjXl9PcN+NzpHkFXwoB7BQBWf2f84Lwu7NyYO+YIVUa9GktjLfCc7ZH1rmmXBweoqTOw2ysbi4mt7yKOR3UGHvPVc61X3wQfoaDF507ZrviUJtgiQxN8Sx6mdx+6WPlnyAFZfZz2MXF3Kk10jQ2wIYhxiSTzAVTuFPmTjbpU9W/A7GxQusNvbqoyX0omPmx/wB69uBcx299G0ltIJUVihYZA1AAnr5bjegqz2mcc+18UuZAcor93H6BY/CAPQbE/Ws3sd5eW84tCrjKRZmYHodGNI+WorXJ8TUieUHqJGz6/Ec1JP7O0oHFJATu1uwHvhkJ/SgsDx27EVrPIeiRO3/ipNUsY5Oasx2682La8Oa3Vh3tz4APMJ/zG+X4f4j6VWegsB+zdwzTaXNwR/eShAfZFyf1euh7SeNtIw4dEWHeDVM67lV2wm2TrYlQNvxKdwGrI7FuFGDg1vnrJqlP8beH/KBXFc0y3Nxc93alhK120blGKFSqEqpdlygGWbqwyTpwDigzOGh+EcVJnUBZYgISme77tMF4FBO0qkFgBsct6jGw5+45DxDFtEyTr4QiqSS00qHuSCN1WNSXLA7HAIxmuV472em17sT3sRndiwQprSNfFrcmWTIiXJxgAltIGT014jmt5El7u0jDqe5k7h4DKmcB4m1gGQqSQjMpxg+dB1ZsbvgVwJGbvoJNKd/ghc7KqXCKNh+FZAMjwjpkVKXBeMpdRCRNsHS6kgsjD4kbBIyPYkeY2NQ7Ny/P3DSNd6rcK32lVaUXAVlUYkhncjAA1EA53OknY10XYpO7JLqeRxpRVLjAKoWSNlGBgFRjbPw4JyKCT6UpQKUpQKUpQRX+0RxDRwyOIH+9nGfcKrMf101XCpi/aR4kWu7aDOyRF8e7sR/JKing1gZ7iGEdZJFQfxMF/wBaC2vZ7wz7Nwu0i9IVY/NxrP6tUFdtFlcXPF5mjgmdEVYwyxuVOlcnBAxjJNWTghCKqqMBQAB7AYFelBV/sj5WuP7YtmkglREJcl42VfCpxuRjrip97RJ3ThV2YlZnMJVQoLNl/BsBufiz9K6OlBS//hi7/wCln/8Aqk/9asR2D8Ba24WWkRkeaVnIYFWAXCLkHf8ACT9akjFKCtvaz2VT21zJc20bSW8hLnQCzRk7sGA3CZ3B+h94xRWyMZznbGc1eCvBbGMHIjQH10jP8qCqHBuQOJ35AWCYr11zakjHvl+v0yanfsq7N5OEpJ3lx3jSgao1H3SkdCCdycZGdq7+lBWzta7K5rW5kubaNpLaQl/ACxiJ3YMBuFzkg/T5xkmQRjOc7Y61eCsccPiBz3aZ9dK5/lQVP4RyTxO/KqkM7KfxS6liHvqfb8qnfso7NpeEpIZZ9bSgao0H3SkdCCdy2CR0FSDilBWftn7P5bW9kuo0LW87F9SrkIx3dWx033B9/auE4HDcmZTaCUzKcqYQxcfLTvV0mQEYIyD5HpXnDaonwqq/9oA/lQVS555WvbeOK64hIWnuCQEdi8gVQN2PReoGkfpXHquTgedS5+0dxMPe28AP91FqPzkb/ZR+dR1yhw43F/axAZ1zIPpqBP6ZoLdcu2Pc2dvF+5Cin6KAajvtD5WvoLpuIcNGsSKBPCuC5KjAdAfPH7u+d8HNSpUDc78/cTuuLvw6wkMYR+7VU0qzFRl2Z26DY+eMCg8ba8Z5e8v7SYIGBaGG1lYv5HvZZBq07KCo+I7nzz1/Gu021nhaCW0meNgAUktpQCNgdOBsRn2+E4PSuf5i5j41wzhJN1JiZ7gRpIO7dgndsx3UY1Fh1O+xry7O+NcRmurZn4rBMjENJAZszacEldLRjxD0U0GoTk6a7uO7t7WZ4OsUk5kCIM7qWc4ZBjIUg5BPrU58p8BNpbJGzBpMeNlGFz+6ud9C9Bkk461BfLna9f8A2pluLgmFu8jDFEwrlW7pshfJgNvTNSF2Hc2XN/b3L3UpkZJAqkqowCuT8IFBJlKUoFKUoFKUoId7Q+xq74lfyXSzQIhCqitr1AKoG+FxnOT9axOTuwa4tL+3uZZ4WSJ9ZVNeokZ04yoHXFTbSgUrWcW4x3MkKYX71iuWYgDAB2wpyfy+dYK84xmNnUF/ve7AUE7eHxE42GGB+oFB0NK01rzNG8jIMsRL3a6QT5Nlj5AApIP4fcVjz84xhA6IzD7zUTsFMUfe79TuMdM9d9xig6GlaebmiJSw0yEq2nZCdX94Mr5EAxOP4fcZyLvjkcfdk6iJfhKqSADpGpvQeIfnQbClaY8zoXCKrse97tug0+B3DHJ6eAj19vX5j5siKg6XyVQgKpIJcxrpU7ZIMqA5x19jgN3StHc82xKpIDFu4adQRp1BVLFfY/THz6VmWPHIpmlVCcwnD7bdWGR67qw+noRkNhStFbc3xMyqQyl30oCNyMRkMR1AJkUDr1B6Zxlw8wRNbvcbiNM5JGD4dzt/p67HBBADZUrTDmuE4+PBj7zIQkYIkOnbctiJ9h+77jI81Q+EZOpozIBjyAcjJGevdvgjI8PXcZDc0rTHmmIZGmQkY+FCQxLCMhT54c6T06GknNcIOnxklUYALue8ZFXAznrInXHU+hwEac/9i11xHiE10s8Co+kKra9QCoq74XHUE/WnIHYhPYcQhuppoXSPUdKa9WSpVTuoGxOfpUitzlENTMHCBI2ViB4u9EhwBnIKiNic+h+uysuLpK7omcpjJIwNxkY8/wA8e2aDNqGOeeyS9PEjxDh0ih3bXgvodGxhiCRhlO/X1I3qZ6UEWw8vcb/s+RZnt7m4edW0z6ZIhGFIIwVCg6tJ2960PL3ZRxCTikV7dLbwLGyvpg0gEpjSFVNlz5k+9ThSghHhnYpdfYr+CYwh5mSSAqxYBkLk6vD4QQ2NvWut7HuRbjhcE8dwYyZJAy6GLDAXBzkCpBpQKUpQKUpQKUpQKUpQeb26llcjxLnB32zsa1//AA1BpC6DgNrH3kg32GNm+HYeHpsNq2lKDBg4JCjalXB1F/iYgEhgcAnAHibYbZYmsdOVrcR93oOnfYySH4o+5I3bONAAx7Z671tqUGsfgkCl5GXqdRJd9I+PplsKPvHOB5sTXrdWMOlNYAVMIuSQBllCjr1LBRWn4tyo08s7kqwki0APuo2ACldO66hrzq6sfDkZOXxrgbTvAw0ARspwfw6ZIpNSbfFiMp5bOd/IhkQ8uwIcqrA6g3xydRr6DVgD7x9um+/QUj5cgUghDsFwNTkDQUZcAtgHMaZ9dIznfOltOUZEEQ1IxS470liT+4GYDQBqYKxxsQZM6m8WvK41yw880jhwA9s0IyehZXU7Bd1OsH4vw9DsQGaeWLfJOg7oUI1yYwU7s7asZ0gDPXYVk23D4o2cKCDJlmBLEdSTgE4UZcnAx8RrSvys4kQoyIqiRVIzqQSGQqEGMDGpOhHwYIbw6cS55XkjtlUKJNKle62dTqlWTHRAVAHko6DbFBvoeW4E04Q+A5GXkPkowct4lGhcA5A0jA2r6XhEEUEkZGI2BMmpmO2kKSWJyMKoGc7aR6VoYeTnEZOY9boqsCM5Cx2yFCcNkfcyYyGHjBwdwfp+SWaJldoyzQNCSVJzmJI1znqoZdWPeg3p4DCRjSfh051PqwBIo31ZziV9+vi9hjyg4FbZOlclAY28bn4gWIbxbtiUnJ3+8OOtefDODPHPNIdCrIABpyTtsOqjAUYABLdNtA8NaiDk+VFIBiGpjnBYDBjgjL/Du5MJYjb4+pxuGwHCreK4OuTxS40RkkAYYNtvjJbHpk9ck5OU3L9sjCQoQcoB45MZUxCPbVjOYot8fh9zny4vwiWSZGjKaS0Rk1FgwEMomGjAIJPTfHT8tYvKExWMM6+Bl+FiPgGlXyUJDDcgDHXZx1IbhOA2zqCq5XSqgq7jZNYXBDbfG4JHUMQcisu14VHHI0iqQzbE6mIxnOACcKMknAxua5mfkuRkdQY1BkDEKSA+O+8TZQgNmVT0P9yMMMgrvuF8LaKWVm0HWxOsau8bLFlD+XgBCDrso3HSg2lKUoFKUoFKUoFKUoFKUoFKUoFKUoFKUoFKUoFKUoFKUoFKUoFKUoFKUoFKUoFKUoFKUoFKUoFKUoFKUoFKUoFKUoFKUoFKUoFKUoFKUoFKUoFKUoFKUoFKUoFKUoFKUoFKUoFKUoFKUoFKUoFKUoFKUoP/2Q=="/>
          <p:cNvSpPr>
            <a:spLocks noChangeAspect="1" noChangeArrowheads="1"/>
          </p:cNvSpPr>
          <p:nvPr/>
        </p:nvSpPr>
        <p:spPr bwMode="auto">
          <a:xfrm>
            <a:off x="1587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3E0FF4D7-E2AA-4DA9-AECF-58FE63CA386E}"/>
              </a:ext>
            </a:extLst>
          </p:cNvPr>
          <p:cNvSpPr txBox="1">
            <a:spLocks/>
          </p:cNvSpPr>
          <p:nvPr/>
        </p:nvSpPr>
        <p:spPr>
          <a:xfrm>
            <a:off x="839416" y="215432"/>
            <a:ext cx="10225136" cy="1066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CA" b="1" dirty="0">
                <a:solidFill>
                  <a:srgbClr val="4EA74C"/>
                </a:solidFill>
              </a:rPr>
              <a:t>Table centrale : Les</a:t>
            </a:r>
            <a:r>
              <a:rPr lang="fr-CA" dirty="0">
                <a:solidFill>
                  <a:srgbClr val="4EA74C"/>
                </a:solidFill>
              </a:rPr>
              <a:t> </a:t>
            </a:r>
            <a:r>
              <a:rPr lang="fr-CA" b="1" dirty="0">
                <a:solidFill>
                  <a:srgbClr val="4EA74C"/>
                </a:solidFill>
              </a:rPr>
              <a:t>alliances</a:t>
            </a:r>
            <a:r>
              <a:rPr lang="fr-CA" dirty="0">
                <a:solidFill>
                  <a:srgbClr val="4EA74C"/>
                </a:solidFill>
              </a:rPr>
              <a:t> </a:t>
            </a:r>
            <a:r>
              <a:rPr lang="fr-CA" b="1" dirty="0">
                <a:solidFill>
                  <a:srgbClr val="4EA74C"/>
                </a:solidFill>
              </a:rPr>
              <a:t>potentielles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FAFFF2D-CFCD-4D7E-B3AA-38C7C976500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7" r="14823"/>
          <a:stretch/>
        </p:blipFill>
        <p:spPr>
          <a:xfrm>
            <a:off x="8976320" y="3513488"/>
            <a:ext cx="3006077" cy="182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893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3039" y="332656"/>
            <a:ext cx="8911687" cy="1280890"/>
          </a:xfrm>
        </p:spPr>
        <p:txBody>
          <a:bodyPr anchor="ctr">
            <a:normAutofit/>
          </a:bodyPr>
          <a:lstStyle/>
          <a:p>
            <a:r>
              <a:rPr lang="fr-CA" b="1" dirty="0"/>
              <a:t>Front commun </a:t>
            </a:r>
            <a:endParaRPr lang="fr-CA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1CD74576-CD49-F94F-AE07-3B0A09D334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1627"/>
            <a:ext cx="6768752" cy="4371486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818E31-48F9-4F7F-9081-328FC28B734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8"/>
          <a:stretch/>
        </p:blipFill>
        <p:spPr>
          <a:xfrm>
            <a:off x="6325610" y="1875533"/>
            <a:ext cx="5898232" cy="436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074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DFC4410-3999-4C4D-BAF9-2C9D96EAE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04" y="192739"/>
            <a:ext cx="7620000" cy="1284888"/>
          </a:xfrm>
        </p:spPr>
        <p:txBody>
          <a:bodyPr/>
          <a:lstStyle/>
          <a:p>
            <a:r>
              <a:rPr lang="fr-CA" dirty="0"/>
              <a:t>Table centrale</a:t>
            </a:r>
          </a:p>
        </p:txBody>
      </p:sp>
      <p:graphicFrame>
        <p:nvGraphicFramePr>
          <p:cNvPr id="5" name="Espace réservé du contenu 6">
            <a:extLst>
              <a:ext uri="{FF2B5EF4-FFF2-40B4-BE49-F238E27FC236}">
                <a16:creationId xmlns:a16="http://schemas.microsoft.com/office/drawing/2014/main" id="{1F249F90-DB5A-43F6-A107-5D0E3582B4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8064580"/>
              </p:ext>
            </p:extLst>
          </p:nvPr>
        </p:nvGraphicFramePr>
        <p:xfrm>
          <a:off x="983432" y="1124744"/>
          <a:ext cx="7283152" cy="4290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A1B129-1637-4CC6-8C3D-B7A80E73C5E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55084" y="6162995"/>
            <a:ext cx="512638" cy="410450"/>
          </a:xfrm>
        </p:spPr>
        <p:txBody>
          <a:bodyPr/>
          <a:lstStyle/>
          <a:p>
            <a:fld id="{701FEAA3-517A-4734-9F45-DC2301D650D5}" type="slidenum">
              <a:rPr lang="fr-CA" smtClean="0"/>
              <a:pPr/>
              <a:t>11</a:t>
            </a:fld>
            <a:endParaRPr lang="fr-C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E6F6CA9-6582-47E2-B8BB-B8780BB07A9B}"/>
              </a:ext>
            </a:extLst>
          </p:cNvPr>
          <p:cNvSpPr txBox="1"/>
          <p:nvPr/>
        </p:nvSpPr>
        <p:spPr>
          <a:xfrm>
            <a:off x="2308116" y="5679276"/>
            <a:ext cx="78021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600" dirty="0"/>
              <a:t>CCSPP: Comité de coordination des secteurs public et parapublic de la CSN</a:t>
            </a:r>
          </a:p>
          <a:p>
            <a:r>
              <a:rPr lang="fr-CA" sz="1600" dirty="0"/>
              <a:t>FTQ: Fédération des travailleuses et travailleurs du Québec</a:t>
            </a:r>
          </a:p>
          <a:p>
            <a:r>
              <a:rPr lang="fr-CA" sz="1600" dirty="0"/>
              <a:t>CSQ: Centrale des syndicats du Québec</a:t>
            </a:r>
          </a:p>
        </p:txBody>
      </p:sp>
      <p:sp>
        <p:nvSpPr>
          <p:cNvPr id="2" name="Accolade fermante 1">
            <a:extLst>
              <a:ext uri="{FF2B5EF4-FFF2-40B4-BE49-F238E27FC236}">
                <a16:creationId xmlns:a16="http://schemas.microsoft.com/office/drawing/2014/main" id="{F47A9704-6D0F-44C3-8D53-F71FEF0C12C9}"/>
              </a:ext>
            </a:extLst>
          </p:cNvPr>
          <p:cNvSpPr/>
          <p:nvPr/>
        </p:nvSpPr>
        <p:spPr>
          <a:xfrm>
            <a:off x="7248128" y="1393234"/>
            <a:ext cx="792000" cy="280831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CA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A8444FB-1E83-45B7-8F61-A44658811D45}"/>
              </a:ext>
            </a:extLst>
          </p:cNvPr>
          <p:cNvSpPr txBox="1"/>
          <p:nvPr/>
        </p:nvSpPr>
        <p:spPr>
          <a:xfrm>
            <a:off x="8266584" y="2424088"/>
            <a:ext cx="21215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Alliances potentielles</a:t>
            </a:r>
          </a:p>
        </p:txBody>
      </p:sp>
    </p:spTree>
    <p:extLst>
      <p:ext uri="{BB962C8B-B14F-4D97-AF65-F5344CB8AC3E}">
        <p14:creationId xmlns:p14="http://schemas.microsoft.com/office/powerpoint/2010/main" val="130143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F797A1C-5EA3-4C38-AFD0-CB306DDF1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400" y="536921"/>
            <a:ext cx="7932456" cy="864096"/>
          </a:xfrm>
        </p:spPr>
        <p:txBody>
          <a:bodyPr/>
          <a:lstStyle/>
          <a:p>
            <a:r>
              <a:rPr lang="fr-CA" b="1" dirty="0"/>
              <a:t>Les mandats de la table centrale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8737B7D8-C780-4D12-913E-D5F37A77C48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9416" y="1375387"/>
            <a:ext cx="10513168" cy="2934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dirty="0"/>
              <a:t>L’équipe de négociation du CCSPP prend ses mandats des 4 fédérations et fonctionne par consensus;</a:t>
            </a:r>
          </a:p>
          <a:p>
            <a:r>
              <a:rPr lang="fr-CA" sz="2400" dirty="0"/>
              <a:t>Les représentant.es du CCSPP : le comité de stratégie de la FNEEQ et les délégations des autres fédérations;</a:t>
            </a:r>
            <a:endParaRPr lang="fr-CA" sz="1400" dirty="0"/>
          </a:p>
          <a:p>
            <a:r>
              <a:rPr lang="fr-CA" sz="2400" dirty="0"/>
              <a:t>Les mandats des fédérations sont donnés par leur instance respective, comme le regroupement cégep, qui prend ses mandats des syndicats qui prennent leurs mandats des membres !</a:t>
            </a:r>
            <a:endParaRPr lang="fr-CA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1DF5E28-05C7-4370-BAFC-7B468F4FAE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728" y="4577262"/>
            <a:ext cx="4896544" cy="181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24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939A019-9A9A-E344-B45D-69EF36D73F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999" y="1782602"/>
            <a:ext cx="5806002" cy="123405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5400" y="507865"/>
            <a:ext cx="9585076" cy="2226977"/>
          </a:xfrm>
        </p:spPr>
        <p:txBody>
          <a:bodyPr>
            <a:normAutofit/>
          </a:bodyPr>
          <a:lstStyle/>
          <a:p>
            <a:r>
              <a:rPr lang="fr-CA" dirty="0">
                <a:solidFill>
                  <a:srgbClr val="4EA74C"/>
                </a:solidFill>
              </a:rPr>
              <a:t>Table</a:t>
            </a:r>
            <a:r>
              <a:rPr lang="fr-CA" b="1" dirty="0"/>
              <a:t> </a:t>
            </a:r>
            <a:r>
              <a:rPr lang="fr-CA" dirty="0">
                <a:solidFill>
                  <a:srgbClr val="4EA74C"/>
                </a:solidFill>
              </a:rPr>
              <a:t>sectorielle : Alliance potentielle FNEEQ-CSN et FEC-CSQ</a:t>
            </a:r>
          </a:p>
        </p:txBody>
      </p:sp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59DBCAEE-A20F-412C-AF42-E9214333E4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7627085"/>
              </p:ext>
            </p:extLst>
          </p:nvPr>
        </p:nvGraphicFramePr>
        <p:xfrm>
          <a:off x="2423592" y="3298469"/>
          <a:ext cx="7592392" cy="4149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36533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13332B7-1004-4E46-92E7-C6CFCA5C5D10}"/>
              </a:ext>
            </a:extLst>
          </p:cNvPr>
          <p:cNvSpPr txBox="1">
            <a:spLocks/>
          </p:cNvSpPr>
          <p:nvPr/>
        </p:nvSpPr>
        <p:spPr>
          <a:xfrm>
            <a:off x="551385" y="476672"/>
            <a:ext cx="1120529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CA" b="1" dirty="0"/>
              <a:t>Table sectorielle</a:t>
            </a:r>
          </a:p>
        </p:txBody>
      </p:sp>
      <p:graphicFrame>
        <p:nvGraphicFramePr>
          <p:cNvPr id="5" name="Espace réservé du contenu 7">
            <a:extLst>
              <a:ext uri="{FF2B5EF4-FFF2-40B4-BE49-F238E27FC236}">
                <a16:creationId xmlns:a16="http://schemas.microsoft.com/office/drawing/2014/main" id="{8E4B508D-B4EB-40B7-BA58-AC7618902A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9508813"/>
              </p:ext>
            </p:extLst>
          </p:nvPr>
        </p:nvGraphicFramePr>
        <p:xfrm>
          <a:off x="983432" y="1445291"/>
          <a:ext cx="8476672" cy="3758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9EB26A-A8AB-4A49-8E59-643535AB18E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444676" y="6041363"/>
            <a:ext cx="512638" cy="365125"/>
          </a:xfrm>
        </p:spPr>
        <p:txBody>
          <a:bodyPr>
            <a:normAutofit fontScale="92500" lnSpcReduction="10000"/>
          </a:bodyPr>
          <a:lstStyle/>
          <a:p>
            <a:fld id="{701FEAA3-517A-4734-9F45-DC2301D650D5}" type="slidenum">
              <a:rPr lang="fr-CA" smtClean="0"/>
              <a:pPr/>
              <a:t>14</a:t>
            </a:fld>
            <a:endParaRPr lang="fr-C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EE5DA0E-EF63-4B60-B6A2-10059DBD4834}"/>
              </a:ext>
            </a:extLst>
          </p:cNvPr>
          <p:cNvSpPr txBox="1"/>
          <p:nvPr/>
        </p:nvSpPr>
        <p:spPr>
          <a:xfrm>
            <a:off x="2034545" y="5457822"/>
            <a:ext cx="100381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FNEEQ : Fédération nationale des enseignantes et des enseignants du Québec (CSN)</a:t>
            </a:r>
          </a:p>
          <a:p>
            <a:r>
              <a:rPr lang="fr-CA" dirty="0"/>
              <a:t>FEC : Fédération des enseignantes et enseignants de CÉGEP (CSQ)</a:t>
            </a:r>
          </a:p>
          <a:p>
            <a:r>
              <a:rPr lang="fr-CA" dirty="0"/>
              <a:t>CPNC : Comité patronal de négociation des collèges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761F711-2115-4305-A7FA-DF436BEE33C3}"/>
              </a:ext>
            </a:extLst>
          </p:cNvPr>
          <p:cNvSpPr txBox="1"/>
          <p:nvPr/>
        </p:nvSpPr>
        <p:spPr>
          <a:xfrm>
            <a:off x="8544272" y="3853717"/>
            <a:ext cx="34317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/>
              <a:t>Le CPNC se compose </a:t>
            </a:r>
            <a:r>
              <a:rPr lang="fr-CA" b="1" dirty="0"/>
              <a:t>de 2 représentant.es du ministère </a:t>
            </a:r>
            <a:r>
              <a:rPr lang="fr-CA" dirty="0"/>
              <a:t>et de </a:t>
            </a:r>
            <a:r>
              <a:rPr lang="fr-CA" b="1" dirty="0"/>
              <a:t>2 représentant.es de la Fédération des cégeps </a:t>
            </a:r>
            <a:r>
              <a:rPr lang="fr-CA" dirty="0"/>
              <a:t>nommés par le ministre.</a:t>
            </a:r>
          </a:p>
        </p:txBody>
      </p:sp>
      <p:sp>
        <p:nvSpPr>
          <p:cNvPr id="2" name="Accolade fermante 1">
            <a:extLst>
              <a:ext uri="{FF2B5EF4-FFF2-40B4-BE49-F238E27FC236}">
                <a16:creationId xmlns:a16="http://schemas.microsoft.com/office/drawing/2014/main" id="{21DA31A9-2FB9-4F23-A163-7CF9CAFAC997}"/>
              </a:ext>
            </a:extLst>
          </p:cNvPr>
          <p:cNvSpPr/>
          <p:nvPr/>
        </p:nvSpPr>
        <p:spPr>
          <a:xfrm>
            <a:off x="8040216" y="1490152"/>
            <a:ext cx="720080" cy="215487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0F0FEC-B528-43E4-8700-FEED141AB28F}"/>
              </a:ext>
            </a:extLst>
          </p:cNvPr>
          <p:cNvSpPr txBox="1"/>
          <p:nvPr/>
        </p:nvSpPr>
        <p:spPr>
          <a:xfrm>
            <a:off x="8760296" y="2189376"/>
            <a:ext cx="21215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Alliances potentielles</a:t>
            </a:r>
          </a:p>
        </p:txBody>
      </p:sp>
    </p:spTree>
    <p:extLst>
      <p:ext uri="{BB962C8B-B14F-4D97-AF65-F5344CB8AC3E}">
        <p14:creationId xmlns:p14="http://schemas.microsoft.com/office/powerpoint/2010/main" val="3129049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F797A1C-5EA3-4C38-AFD0-CB306DDF1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272" y="510084"/>
            <a:ext cx="7932456" cy="864096"/>
          </a:xfrm>
        </p:spPr>
        <p:txBody>
          <a:bodyPr/>
          <a:lstStyle/>
          <a:p>
            <a:r>
              <a:rPr lang="fr-CA" b="1" dirty="0">
                <a:solidFill>
                  <a:srgbClr val="4EA74C"/>
                </a:solidFill>
              </a:rPr>
              <a:t>Les mandats de la table sectorielle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8737B7D8-C780-4D12-913E-D5F37A77C48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84272" y="1447016"/>
            <a:ext cx="1128057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dirty="0"/>
              <a:t>Le comité de négociation et de mobilisation prend ses mandats du regroupement cégep;</a:t>
            </a:r>
          </a:p>
          <a:p>
            <a:r>
              <a:rPr lang="fr-CA" sz="2400" dirty="0"/>
              <a:t>Le regroupement cégep est composé de 46 syndicats</a:t>
            </a:r>
          </a:p>
          <a:p>
            <a:r>
              <a:rPr lang="fr-CA" sz="2400" dirty="0"/>
              <a:t>Les mandats du regroupement cégep sont donnés par les syndicats;</a:t>
            </a:r>
          </a:p>
          <a:p>
            <a:r>
              <a:rPr lang="fr-CA" sz="2400" dirty="0"/>
              <a:t>Les mandats des syndicats sont donnés par les membres !</a:t>
            </a:r>
          </a:p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endParaRPr lang="fr-CA" dirty="0"/>
          </a:p>
          <a:p>
            <a:endParaRPr lang="fr-CA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D5866B-5D2C-4E3B-8F81-3BE9430DE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456" y="4365104"/>
            <a:ext cx="2697088" cy="168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958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C:\Users\SPECA PORTABLE\AppData\Local\Microsoft\Windows\Temporary Internet Files\Content.IE5\QCILIJ3L\2012_09 7994364718_308df8f091_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-119409" y="-1232464"/>
            <a:ext cx="12480105" cy="8348509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3352" y="273679"/>
            <a:ext cx="10631867" cy="1280890"/>
          </a:xfrm>
        </p:spPr>
        <p:txBody>
          <a:bodyPr/>
          <a:lstStyle/>
          <a:p>
            <a:r>
              <a:rPr lang="fr-CA" b="1" dirty="0">
                <a:solidFill>
                  <a:schemeClr val="bg1"/>
                </a:solidFill>
              </a:rPr>
              <a:t>Alliances</a:t>
            </a:r>
            <a:r>
              <a:rPr lang="fr-CA" dirty="0">
                <a:solidFill>
                  <a:schemeClr val="bg1"/>
                </a:solidFill>
              </a:rPr>
              <a:t> </a:t>
            </a:r>
            <a:r>
              <a:rPr lang="fr-CA" b="1" dirty="0">
                <a:solidFill>
                  <a:schemeClr val="bg1"/>
                </a:solidFill>
              </a:rPr>
              <a:t>politiques</a:t>
            </a:r>
            <a:r>
              <a:rPr lang="fr-CA" dirty="0">
                <a:solidFill>
                  <a:schemeClr val="bg1"/>
                </a:solidFill>
              </a:rPr>
              <a:t>/</a:t>
            </a:r>
            <a:r>
              <a:rPr lang="fr-CA" b="1" dirty="0">
                <a:solidFill>
                  <a:schemeClr val="bg1"/>
                </a:solidFill>
              </a:rPr>
              <a:t>citoyennes</a:t>
            </a:r>
            <a:r>
              <a:rPr lang="fr-CA" dirty="0">
                <a:solidFill>
                  <a:schemeClr val="bg1"/>
                </a:solidFill>
              </a:rPr>
              <a:t> </a:t>
            </a:r>
            <a:r>
              <a:rPr lang="fr-CA" b="1" dirty="0">
                <a:solidFill>
                  <a:schemeClr val="bg1"/>
                </a:solidFill>
              </a:rPr>
              <a:t>plus</a:t>
            </a:r>
            <a:r>
              <a:rPr lang="fr-CA" dirty="0">
                <a:solidFill>
                  <a:schemeClr val="bg1"/>
                </a:solidFill>
              </a:rPr>
              <a:t> </a:t>
            </a:r>
            <a:r>
              <a:rPr lang="fr-CA" b="1" dirty="0">
                <a:solidFill>
                  <a:schemeClr val="bg1"/>
                </a:solidFill>
              </a:rPr>
              <a:t>larges</a:t>
            </a:r>
          </a:p>
        </p:txBody>
      </p:sp>
    </p:spTree>
    <p:extLst>
      <p:ext uri="{BB962C8B-B14F-4D97-AF65-F5344CB8AC3E}">
        <p14:creationId xmlns:p14="http://schemas.microsoft.com/office/powerpoint/2010/main" val="186011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7B5F1C8-82EF-4191-9342-6FDD92D61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260648"/>
            <a:ext cx="7270663" cy="1320800"/>
          </a:xfrm>
        </p:spPr>
        <p:txBody>
          <a:bodyPr anchor="ctr">
            <a:normAutofit/>
          </a:bodyPr>
          <a:lstStyle/>
          <a:p>
            <a:r>
              <a:rPr lang="fr-CA" b="1" dirty="0">
                <a:solidFill>
                  <a:srgbClr val="4EA74C"/>
                </a:solidFill>
              </a:rPr>
              <a:t>Le rôle des syndicats locaux</a:t>
            </a:r>
          </a:p>
        </p:txBody>
      </p:sp>
      <p:sp>
        <p:nvSpPr>
          <p:cNvPr id="5" name="Espace réservé du contenu 7">
            <a:extLst>
              <a:ext uri="{FF2B5EF4-FFF2-40B4-BE49-F238E27FC236}">
                <a16:creationId xmlns:a16="http://schemas.microsoft.com/office/drawing/2014/main" id="{0699AD02-D7DC-4E3C-8ECF-5F0A603B8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914" y="1333170"/>
            <a:ext cx="8275414" cy="4824536"/>
          </a:xfrm>
        </p:spPr>
        <p:txBody>
          <a:bodyPr anchor="ctr">
            <a:normAutofit/>
          </a:bodyPr>
          <a:lstStyle/>
          <a:p>
            <a:pPr marL="114300" indent="0">
              <a:buNone/>
            </a:pPr>
            <a:r>
              <a:rPr lang="fr-CA" sz="2400" dirty="0"/>
              <a:t>Les </a:t>
            </a:r>
            <a:r>
              <a:rPr lang="fr-CA" sz="2400" b="1" dirty="0"/>
              <a:t>syndicats locaux </a:t>
            </a:r>
            <a:r>
              <a:rPr lang="fr-CA" sz="2400" dirty="0"/>
              <a:t>se penchent notamment sur :</a:t>
            </a:r>
            <a:endParaRPr lang="fr-CA" sz="1400" dirty="0"/>
          </a:p>
          <a:p>
            <a:r>
              <a:rPr lang="fr-CA" sz="2400" dirty="0"/>
              <a:t>Les cahiers de demandes;</a:t>
            </a:r>
            <a:endParaRPr lang="fr-CA" sz="1400" dirty="0"/>
          </a:p>
          <a:p>
            <a:r>
              <a:rPr lang="fr-CA" sz="2400" dirty="0"/>
              <a:t>La mobilisation et les moyens d’action;</a:t>
            </a:r>
            <a:endParaRPr lang="fr-CA" sz="1400" dirty="0"/>
          </a:p>
          <a:p>
            <a:r>
              <a:rPr lang="fr-CA" sz="2400" dirty="0"/>
              <a:t>Un éventuel mandat de grève;</a:t>
            </a:r>
            <a:endParaRPr lang="fr-CA" sz="1400" dirty="0"/>
          </a:p>
          <a:p>
            <a:r>
              <a:rPr lang="fr-CA" sz="2400" dirty="0"/>
              <a:t>Les ententes de principe;</a:t>
            </a:r>
            <a:endParaRPr lang="fr-CA" sz="1400" dirty="0"/>
          </a:p>
          <a:p>
            <a:r>
              <a:rPr lang="fr-CA" sz="2400" dirty="0"/>
              <a:t>Toute autre question jugée pertinente par le regroupement. </a:t>
            </a:r>
          </a:p>
          <a:p>
            <a:pPr marL="114300" indent="0">
              <a:buNone/>
            </a:pPr>
            <a:endParaRPr lang="fr-CA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316D5-BBAC-4EE6-80B5-E18BDC6CC41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757220" y="5764419"/>
            <a:ext cx="512638" cy="365125"/>
          </a:xfrm>
        </p:spPr>
        <p:txBody>
          <a:bodyPr/>
          <a:lstStyle/>
          <a:p>
            <a:fld id="{701FEAA3-517A-4734-9F45-DC2301D650D5}" type="slidenum">
              <a:rPr lang="fr-CA" smtClean="0"/>
              <a:pPr/>
              <a:t>17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8611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73A9C37-A23E-4FB7-A7CF-792CA8CB0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308000"/>
            <a:ext cx="9269857" cy="1320800"/>
          </a:xfrm>
        </p:spPr>
        <p:txBody>
          <a:bodyPr/>
          <a:lstStyle/>
          <a:p>
            <a:r>
              <a:rPr lang="fr-CA" b="1" dirty="0">
                <a:solidFill>
                  <a:srgbClr val="4EA74C"/>
                </a:solidFill>
              </a:rPr>
              <a:t>Ce qui nous attend dans les prochains mois</a:t>
            </a:r>
            <a:endParaRPr lang="fr-FR" b="1" dirty="0">
              <a:solidFill>
                <a:srgbClr val="4EA74C"/>
              </a:solidFill>
            </a:endParaRP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2FBAC8E-6134-4631-88DF-D12B59C9B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408" y="1784540"/>
            <a:ext cx="9518849" cy="4739441"/>
          </a:xfrm>
        </p:spPr>
        <p:txBody>
          <a:bodyPr>
            <a:noAutofit/>
          </a:bodyPr>
          <a:lstStyle/>
          <a:p>
            <a:r>
              <a:rPr lang="fr-CA" sz="2400" b="1" dirty="0"/>
              <a:t>Février 2019 à avril 2019</a:t>
            </a:r>
          </a:p>
          <a:p>
            <a:pPr marL="0" indent="0">
              <a:buNone/>
            </a:pPr>
            <a:r>
              <a:rPr lang="fr-CA" sz="2400" dirty="0"/>
              <a:t>Tournée des syndicats par le comité de négociation et de mobilisation et élaboration des orientations générales</a:t>
            </a:r>
          </a:p>
          <a:p>
            <a:r>
              <a:rPr lang="fr-CA" sz="2400" b="1" dirty="0"/>
              <a:t>Mars à mai 2019</a:t>
            </a:r>
          </a:p>
          <a:p>
            <a:pPr marL="0" indent="0">
              <a:buNone/>
            </a:pPr>
            <a:r>
              <a:rPr lang="fr-CA" sz="2400" dirty="0"/>
              <a:t>Élaboration des cahiers de demandes</a:t>
            </a:r>
          </a:p>
          <a:p>
            <a:r>
              <a:rPr lang="fr-CA" sz="2400" b="1" dirty="0"/>
              <a:t>Mai à septembre 2019</a:t>
            </a:r>
          </a:p>
          <a:p>
            <a:pPr marL="0" indent="0">
              <a:buNone/>
            </a:pPr>
            <a:r>
              <a:rPr lang="fr-CA" sz="2400" dirty="0"/>
              <a:t>Consultation des AG et adoption des cahiers de demandes</a:t>
            </a:r>
          </a:p>
          <a:p>
            <a:r>
              <a:rPr lang="fr-CA" sz="2400" b="1" dirty="0"/>
              <a:t>30 octobre 2019 : dépôts des demandes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7F9BE3-03FA-4B02-9493-F1312214ACC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444676" y="6041363"/>
            <a:ext cx="512638" cy="365125"/>
          </a:xfrm>
        </p:spPr>
        <p:txBody>
          <a:bodyPr/>
          <a:lstStyle/>
          <a:p>
            <a:fld id="{701FEAA3-517A-4734-9F45-DC2301D650D5}" type="slidenum">
              <a:rPr lang="fr-CA" smtClean="0"/>
              <a:pPr/>
              <a:t>18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4990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767408" y="391161"/>
            <a:ext cx="8153400" cy="598512"/>
          </a:xfrm>
        </p:spPr>
        <p:txBody>
          <a:bodyPr>
            <a:noAutofit/>
          </a:bodyPr>
          <a:lstStyle/>
          <a:p>
            <a:r>
              <a:rPr lang="fr-CA" b="1" dirty="0"/>
              <a:t>Enjeux</a:t>
            </a:r>
            <a:endParaRPr lang="fr-FR" b="1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487488" y="1628800"/>
            <a:ext cx="5184576" cy="485313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fr-CA" sz="2400" b="1" dirty="0"/>
              <a:t>Table sectorielle</a:t>
            </a:r>
          </a:p>
          <a:p>
            <a:pPr marL="0" indent="0">
              <a:spcBef>
                <a:spcPts val="0"/>
              </a:spcBef>
              <a:buNone/>
            </a:pPr>
            <a:endParaRPr lang="fr-CA" sz="2400" dirty="0"/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fr-CA" sz="2400" dirty="0"/>
              <a:t>La précarité;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fr-CA" sz="2400" dirty="0"/>
              <a:t>La formation continue;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fr-CA" sz="2400" dirty="0"/>
              <a:t>La tâche et les ressources;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fr-CA" sz="2400" dirty="0"/>
              <a:t>Les demandes relatives à l’organisation du travail;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fr-CA" sz="2400" dirty="0"/>
              <a:t>L’autonomie professionnelle.</a:t>
            </a:r>
          </a:p>
          <a:p>
            <a:pPr marL="0" indent="0">
              <a:buNone/>
            </a:pPr>
            <a:endParaRPr lang="fr-CA" sz="3200" dirty="0"/>
          </a:p>
        </p:txBody>
      </p:sp>
      <p:sp>
        <p:nvSpPr>
          <p:cNvPr id="6" name="Espace réservé du contenu 4">
            <a:extLst>
              <a:ext uri="{FF2B5EF4-FFF2-40B4-BE49-F238E27FC236}">
                <a16:creationId xmlns:a16="http://schemas.microsoft.com/office/drawing/2014/main" id="{C2D8FDAC-875C-48BC-990F-7EFAC11CE10D}"/>
              </a:ext>
            </a:extLst>
          </p:cNvPr>
          <p:cNvSpPr txBox="1">
            <a:spLocks/>
          </p:cNvSpPr>
          <p:nvPr/>
        </p:nvSpPr>
        <p:spPr>
          <a:xfrm>
            <a:off x="6528048" y="1615836"/>
            <a:ext cx="5544616" cy="485313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Wingdings 3" charset="2"/>
              <a:buNone/>
            </a:pPr>
            <a:r>
              <a:rPr lang="fr-CA" sz="2400" b="1" dirty="0"/>
              <a:t>Table centrale</a:t>
            </a:r>
          </a:p>
          <a:p>
            <a:pPr marL="0" indent="0">
              <a:spcBef>
                <a:spcPts val="0"/>
              </a:spcBef>
              <a:buFont typeface="Wingdings 3" charset="2"/>
              <a:buNone/>
            </a:pPr>
            <a:endParaRPr lang="fr-CA" sz="2400" dirty="0"/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fr-CA" sz="2400" dirty="0"/>
              <a:t>De réelles augmentations salariales;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fr-CA" sz="2400" dirty="0"/>
              <a:t>Des correctifs salariaux et la suppression des premiers échelons;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fr-CA" sz="2400" dirty="0"/>
              <a:t>L’augmentation de la rémunération des chargées et des chargés de cours;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fr-CA" sz="2400" dirty="0"/>
              <a:t>La retraite;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fr-CA" sz="2400" dirty="0"/>
              <a:t>Les droits parentaux.</a:t>
            </a:r>
          </a:p>
          <a:p>
            <a:pPr lvl="0">
              <a:spcBef>
                <a:spcPts val="0"/>
              </a:spcBef>
            </a:pPr>
            <a:endParaRPr lang="fr-CA" sz="2400" dirty="0"/>
          </a:p>
          <a:p>
            <a:pPr marL="0" indent="0">
              <a:buFont typeface="Wingdings 3" charset="2"/>
              <a:buNone/>
            </a:pPr>
            <a:endParaRPr lang="fr-CA" sz="3200" dirty="0"/>
          </a:p>
        </p:txBody>
      </p:sp>
    </p:spTree>
    <p:extLst>
      <p:ext uri="{BB962C8B-B14F-4D97-AF65-F5344CB8AC3E}">
        <p14:creationId xmlns:p14="http://schemas.microsoft.com/office/powerpoint/2010/main" val="3774002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rin">
  <a:themeElements>
    <a:clrScheme name="Personnalisé 1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48A94F"/>
      </a:accent1>
      <a:accent2>
        <a:srgbClr val="D75232"/>
      </a:accent2>
      <a:accent3>
        <a:srgbClr val="189CD9"/>
      </a:accent3>
      <a:accent4>
        <a:srgbClr val="029676"/>
      </a:accent4>
      <a:accent5>
        <a:srgbClr val="37626A"/>
      </a:accent5>
      <a:accent6>
        <a:srgbClr val="005C78"/>
      </a:accent6>
      <a:hlink>
        <a:srgbClr val="6B9F25"/>
      </a:hlink>
      <a:folHlink>
        <a:srgbClr val="BA6906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TM02900688[[fn=Facette]]</Template>
  <TotalTime>44464</TotalTime>
  <Words>1027</Words>
  <Application>Microsoft Office PowerPoint</Application>
  <PresentationFormat>Grand écran</PresentationFormat>
  <Paragraphs>161</Paragraphs>
  <Slides>19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Century Gothic</vt:lpstr>
      <vt:lpstr>Wingdings</vt:lpstr>
      <vt:lpstr>Wingdings 2</vt:lpstr>
      <vt:lpstr>Wingdings 3</vt:lpstr>
      <vt:lpstr>HDOfficeLightV0</vt:lpstr>
      <vt:lpstr>Brin</vt:lpstr>
      <vt:lpstr>Négociations 2020</vt:lpstr>
      <vt:lpstr>Plan</vt:lpstr>
      <vt:lpstr>Qui nous sommes : Comité de négo et de mob</vt:lpstr>
      <vt:lpstr>Qui nous sommes : Comité de négo et de mob</vt:lpstr>
      <vt:lpstr>Buts de notre visite:</vt:lpstr>
      <vt:lpstr>Présentation PowerPoint</vt:lpstr>
      <vt:lpstr>Présentation PowerPoint</vt:lpstr>
      <vt:lpstr>Les deux tables de négociation</vt:lpstr>
      <vt:lpstr>À la CSN : CCSPP Comité de coordination des secteurs public et parapublic de la CSN </vt:lpstr>
      <vt:lpstr>Front commun </vt:lpstr>
      <vt:lpstr>Table centrale</vt:lpstr>
      <vt:lpstr>Les mandats de la table centrale</vt:lpstr>
      <vt:lpstr>Table sectorielle : Alliance potentielle FNEEQ-CSN et FEC-CSQ</vt:lpstr>
      <vt:lpstr>Présentation PowerPoint</vt:lpstr>
      <vt:lpstr>Les mandats de la table sectorielle</vt:lpstr>
      <vt:lpstr>Alliances politiques/citoyennes plus larges</vt:lpstr>
      <vt:lpstr>Le rôle des syndicats locaux</vt:lpstr>
      <vt:lpstr>Ce qui nous attend dans les prochains mois</vt:lpstr>
      <vt:lpstr>Enjeux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SPECA PORTABLE</dc:creator>
  <cp:lastModifiedBy>Josée Déziel</cp:lastModifiedBy>
  <cp:revision>405</cp:revision>
  <cp:lastPrinted>2019-02-20T15:23:41Z</cp:lastPrinted>
  <dcterms:created xsi:type="dcterms:W3CDTF">2012-06-04T13:03:43Z</dcterms:created>
  <dcterms:modified xsi:type="dcterms:W3CDTF">2019-03-01T20:50:19Z</dcterms:modified>
</cp:coreProperties>
</file>