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Lst>
  <p:notesMasterIdLst>
    <p:notesMasterId r:id="rId17"/>
  </p:notesMasterIdLst>
  <p:sldIdLst>
    <p:sldId id="256" r:id="rId5"/>
    <p:sldId id="257" r:id="rId6"/>
    <p:sldId id="261" r:id="rId7"/>
    <p:sldId id="259" r:id="rId8"/>
    <p:sldId id="260" r:id="rId9"/>
    <p:sldId id="265" r:id="rId10"/>
    <p:sldId id="266" r:id="rId11"/>
    <p:sldId id="269" r:id="rId12"/>
    <p:sldId id="271" r:id="rId13"/>
    <p:sldId id="272" r:id="rId14"/>
    <p:sldId id="268" r:id="rId15"/>
    <p:sldId id="258" r:id="rId1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2E83"/>
    <a:srgbClr val="4DC0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B62F02-F51E-4339-B790-2825CF78E71A}" v="54" dt="2020-05-25T22:38:09.97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134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André Thivierge" userId="a22cbe03-1e33-4e63-a44e-4ac21cd15437" providerId="ADAL" clId="{1CB62F02-F51E-4339-B790-2825CF78E71A}"/>
    <pc:docChg chg="undo custSel modSld">
      <pc:chgData name="Marc-André Thivierge" userId="a22cbe03-1e33-4e63-a44e-4ac21cd15437" providerId="ADAL" clId="{1CB62F02-F51E-4339-B790-2825CF78E71A}" dt="2020-05-25T22:38:09.979" v="53" actId="12"/>
      <pc:docMkLst>
        <pc:docMk/>
      </pc:docMkLst>
      <pc:sldChg chg="modSp">
        <pc:chgData name="Marc-André Thivierge" userId="a22cbe03-1e33-4e63-a44e-4ac21cd15437" providerId="ADAL" clId="{1CB62F02-F51E-4339-B790-2825CF78E71A}" dt="2020-05-25T22:18:12.117" v="1" actId="108"/>
        <pc:sldMkLst>
          <pc:docMk/>
          <pc:sldMk cId="1472824911" sldId="256"/>
        </pc:sldMkLst>
        <pc:spChg chg="mod">
          <ac:chgData name="Marc-André Thivierge" userId="a22cbe03-1e33-4e63-a44e-4ac21cd15437" providerId="ADAL" clId="{1CB62F02-F51E-4339-B790-2825CF78E71A}" dt="2020-05-25T22:18:12.117" v="1" actId="108"/>
          <ac:spMkLst>
            <pc:docMk/>
            <pc:sldMk cId="1472824911" sldId="256"/>
            <ac:spMk id="2" creationId="{00000000-0000-0000-0000-000000000000}"/>
          </ac:spMkLst>
        </pc:spChg>
      </pc:sldChg>
      <pc:sldChg chg="modSp">
        <pc:chgData name="Marc-André Thivierge" userId="a22cbe03-1e33-4e63-a44e-4ac21cd15437" providerId="ADAL" clId="{1CB62F02-F51E-4339-B790-2825CF78E71A}" dt="2020-05-25T22:19:36.013" v="2" actId="108"/>
        <pc:sldMkLst>
          <pc:docMk/>
          <pc:sldMk cId="3525736002" sldId="257"/>
        </pc:sldMkLst>
        <pc:spChg chg="mod">
          <ac:chgData name="Marc-André Thivierge" userId="a22cbe03-1e33-4e63-a44e-4ac21cd15437" providerId="ADAL" clId="{1CB62F02-F51E-4339-B790-2825CF78E71A}" dt="2020-05-25T22:19:36.013" v="2" actId="108"/>
          <ac:spMkLst>
            <pc:docMk/>
            <pc:sldMk cId="3525736002" sldId="257"/>
            <ac:spMk id="3" creationId="{00000000-0000-0000-0000-000000000000}"/>
          </ac:spMkLst>
        </pc:spChg>
      </pc:sldChg>
      <pc:sldChg chg="modSp">
        <pc:chgData name="Marc-André Thivierge" userId="a22cbe03-1e33-4e63-a44e-4ac21cd15437" providerId="ADAL" clId="{1CB62F02-F51E-4339-B790-2825CF78E71A}" dt="2020-05-25T22:21:30.894" v="13" actId="255"/>
        <pc:sldMkLst>
          <pc:docMk/>
          <pc:sldMk cId="3524782468" sldId="259"/>
        </pc:sldMkLst>
        <pc:spChg chg="mod">
          <ac:chgData name="Marc-André Thivierge" userId="a22cbe03-1e33-4e63-a44e-4ac21cd15437" providerId="ADAL" clId="{1CB62F02-F51E-4339-B790-2825CF78E71A}" dt="2020-05-25T22:21:30.894" v="13" actId="255"/>
          <ac:spMkLst>
            <pc:docMk/>
            <pc:sldMk cId="3524782468" sldId="259"/>
            <ac:spMk id="3" creationId="{E0DA258A-8C9F-4ACC-B3A4-EE2194F58B33}"/>
          </ac:spMkLst>
        </pc:spChg>
      </pc:sldChg>
      <pc:sldChg chg="modSp">
        <pc:chgData name="Marc-André Thivierge" userId="a22cbe03-1e33-4e63-a44e-4ac21cd15437" providerId="ADAL" clId="{1CB62F02-F51E-4339-B790-2825CF78E71A}" dt="2020-05-25T22:20:06.584" v="5" actId="108"/>
        <pc:sldMkLst>
          <pc:docMk/>
          <pc:sldMk cId="3429870514" sldId="261"/>
        </pc:sldMkLst>
        <pc:spChg chg="mod">
          <ac:chgData name="Marc-André Thivierge" userId="a22cbe03-1e33-4e63-a44e-4ac21cd15437" providerId="ADAL" clId="{1CB62F02-F51E-4339-B790-2825CF78E71A}" dt="2020-05-25T22:20:06.584" v="5" actId="108"/>
          <ac:spMkLst>
            <pc:docMk/>
            <pc:sldMk cId="3429870514" sldId="261"/>
            <ac:spMk id="3" creationId="{76C67B39-10A6-41AF-9AD3-B06BAA60AB64}"/>
          </ac:spMkLst>
        </pc:spChg>
      </pc:sldChg>
      <pc:sldChg chg="modSp">
        <pc:chgData name="Marc-André Thivierge" userId="a22cbe03-1e33-4e63-a44e-4ac21cd15437" providerId="ADAL" clId="{1CB62F02-F51E-4339-B790-2825CF78E71A}" dt="2020-05-25T22:25:34.444" v="46" actId="20577"/>
        <pc:sldMkLst>
          <pc:docMk/>
          <pc:sldMk cId="2259023399" sldId="265"/>
        </pc:sldMkLst>
        <pc:spChg chg="mod">
          <ac:chgData name="Marc-André Thivierge" userId="a22cbe03-1e33-4e63-a44e-4ac21cd15437" providerId="ADAL" clId="{1CB62F02-F51E-4339-B790-2825CF78E71A}" dt="2020-05-25T22:25:34.444" v="46" actId="20577"/>
          <ac:spMkLst>
            <pc:docMk/>
            <pc:sldMk cId="2259023399" sldId="265"/>
            <ac:spMk id="3" creationId="{B71EF5A3-4ECC-40AF-9217-0FA14BA67299}"/>
          </ac:spMkLst>
        </pc:spChg>
      </pc:sldChg>
      <pc:sldChg chg="modSp">
        <pc:chgData name="Marc-André Thivierge" userId="a22cbe03-1e33-4e63-a44e-4ac21cd15437" providerId="ADAL" clId="{1CB62F02-F51E-4339-B790-2825CF78E71A}" dt="2020-05-25T22:22:09.830" v="23" actId="108"/>
        <pc:sldMkLst>
          <pc:docMk/>
          <pc:sldMk cId="4244004153" sldId="266"/>
        </pc:sldMkLst>
        <pc:spChg chg="mod">
          <ac:chgData name="Marc-André Thivierge" userId="a22cbe03-1e33-4e63-a44e-4ac21cd15437" providerId="ADAL" clId="{1CB62F02-F51E-4339-B790-2825CF78E71A}" dt="2020-05-25T22:22:09.830" v="23" actId="108"/>
          <ac:spMkLst>
            <pc:docMk/>
            <pc:sldMk cId="4244004153" sldId="266"/>
            <ac:spMk id="3" creationId="{B71EF5A3-4ECC-40AF-9217-0FA14BA67299}"/>
          </ac:spMkLst>
        </pc:spChg>
      </pc:sldChg>
      <pc:sldChg chg="modSp">
        <pc:chgData name="Marc-André Thivierge" userId="a22cbe03-1e33-4e63-a44e-4ac21cd15437" providerId="ADAL" clId="{1CB62F02-F51E-4339-B790-2825CF78E71A}" dt="2020-05-25T22:25:16.575" v="44" actId="108"/>
        <pc:sldMkLst>
          <pc:docMk/>
          <pc:sldMk cId="3100930343" sldId="268"/>
        </pc:sldMkLst>
        <pc:spChg chg="mod">
          <ac:chgData name="Marc-André Thivierge" userId="a22cbe03-1e33-4e63-a44e-4ac21cd15437" providerId="ADAL" clId="{1CB62F02-F51E-4339-B790-2825CF78E71A}" dt="2020-05-25T22:25:10.909" v="43" actId="108"/>
          <ac:spMkLst>
            <pc:docMk/>
            <pc:sldMk cId="3100930343" sldId="268"/>
            <ac:spMk id="2" creationId="{FCA2766E-10B5-4F11-85BB-C769D646D6DE}"/>
          </ac:spMkLst>
        </pc:spChg>
        <pc:spChg chg="mod">
          <ac:chgData name="Marc-André Thivierge" userId="a22cbe03-1e33-4e63-a44e-4ac21cd15437" providerId="ADAL" clId="{1CB62F02-F51E-4339-B790-2825CF78E71A}" dt="2020-05-25T22:25:16.575" v="44" actId="108"/>
          <ac:spMkLst>
            <pc:docMk/>
            <pc:sldMk cId="3100930343" sldId="268"/>
            <ac:spMk id="3" creationId="{B71EF5A3-4ECC-40AF-9217-0FA14BA67299}"/>
          </ac:spMkLst>
        </pc:spChg>
      </pc:sldChg>
      <pc:sldChg chg="modSp">
        <pc:chgData name="Marc-André Thivierge" userId="a22cbe03-1e33-4e63-a44e-4ac21cd15437" providerId="ADAL" clId="{1CB62F02-F51E-4339-B790-2825CF78E71A}" dt="2020-05-25T22:38:09.979" v="53" actId="12"/>
        <pc:sldMkLst>
          <pc:docMk/>
          <pc:sldMk cId="956195346" sldId="269"/>
        </pc:sldMkLst>
        <pc:graphicFrameChg chg="mod modGraphic">
          <ac:chgData name="Marc-André Thivierge" userId="a22cbe03-1e33-4e63-a44e-4ac21cd15437" providerId="ADAL" clId="{1CB62F02-F51E-4339-B790-2825CF78E71A}" dt="2020-05-25T22:38:09.979" v="53" actId="12"/>
          <ac:graphicFrameMkLst>
            <pc:docMk/>
            <pc:sldMk cId="956195346" sldId="269"/>
            <ac:graphicFrameMk id="4" creationId="{E7174528-6C70-43AA-93CB-9CFF2D2BF59E}"/>
          </ac:graphicFrameMkLst>
        </pc:graphicFrameChg>
      </pc:sldChg>
      <pc:sldChg chg="modSp">
        <pc:chgData name="Marc-André Thivierge" userId="a22cbe03-1e33-4e63-a44e-4ac21cd15437" providerId="ADAL" clId="{1CB62F02-F51E-4339-B790-2825CF78E71A}" dt="2020-05-25T22:23:04.227" v="31" actId="13926"/>
        <pc:sldMkLst>
          <pc:docMk/>
          <pc:sldMk cId="1441142251" sldId="271"/>
        </pc:sldMkLst>
        <pc:spChg chg="mod">
          <ac:chgData name="Marc-André Thivierge" userId="a22cbe03-1e33-4e63-a44e-4ac21cd15437" providerId="ADAL" clId="{1CB62F02-F51E-4339-B790-2825CF78E71A}" dt="2020-05-25T22:23:04.227" v="31" actId="13926"/>
          <ac:spMkLst>
            <pc:docMk/>
            <pc:sldMk cId="1441142251" sldId="271"/>
            <ac:spMk id="3" creationId="{B71EF5A3-4ECC-40AF-9217-0FA14BA67299}"/>
          </ac:spMkLst>
        </pc:spChg>
      </pc:sldChg>
      <pc:sldChg chg="modSp">
        <pc:chgData name="Marc-André Thivierge" userId="a22cbe03-1e33-4e63-a44e-4ac21cd15437" providerId="ADAL" clId="{1CB62F02-F51E-4339-B790-2825CF78E71A}" dt="2020-05-25T22:24:59.910" v="42" actId="207"/>
        <pc:sldMkLst>
          <pc:docMk/>
          <pc:sldMk cId="57233233" sldId="272"/>
        </pc:sldMkLst>
        <pc:spChg chg="mod">
          <ac:chgData name="Marc-André Thivierge" userId="a22cbe03-1e33-4e63-a44e-4ac21cd15437" providerId="ADAL" clId="{1CB62F02-F51E-4339-B790-2825CF78E71A}" dt="2020-05-25T22:24:59.910" v="42" actId="207"/>
          <ac:spMkLst>
            <pc:docMk/>
            <pc:sldMk cId="57233233" sldId="272"/>
            <ac:spMk id="3" creationId="{EA855864-3DA9-44F5-A025-FD761716960E}"/>
          </ac:spMkLst>
        </pc:spChg>
        <pc:graphicFrameChg chg="mod modGraphic">
          <ac:chgData name="Marc-André Thivierge" userId="a22cbe03-1e33-4e63-a44e-4ac21cd15437" providerId="ADAL" clId="{1CB62F02-F51E-4339-B790-2825CF78E71A}" dt="2020-05-25T22:24:35.102" v="41" actId="108"/>
          <ac:graphicFrameMkLst>
            <pc:docMk/>
            <pc:sldMk cId="57233233" sldId="272"/>
            <ac:graphicFrameMk id="4" creationId="{E7174528-6C70-43AA-93CB-9CFF2D2BF59E}"/>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4B6C66-0457-4628-B6DD-08091C2FBF82}" type="datetimeFigureOut">
              <a:rPr lang="fr-CA" smtClean="0"/>
              <a:t>2020-05-25</a:t>
            </a:fld>
            <a:endParaRPr lang="fr-CA"/>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37AB5-98D8-4329-9CE5-836B5AC9B375}" type="slidenum">
              <a:rPr lang="fr-CA" smtClean="0"/>
              <a:t>‹N°›</a:t>
            </a:fld>
            <a:endParaRPr lang="fr-CA"/>
          </a:p>
        </p:txBody>
      </p:sp>
    </p:spTree>
    <p:extLst>
      <p:ext uri="{BB962C8B-B14F-4D97-AF65-F5344CB8AC3E}">
        <p14:creationId xmlns:p14="http://schemas.microsoft.com/office/powerpoint/2010/main" val="1114737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C6537AB5-98D8-4329-9CE5-836B5AC9B375}" type="slidenum">
              <a:rPr lang="fr-CA" smtClean="0"/>
              <a:t>2</a:t>
            </a:fld>
            <a:endParaRPr lang="fr-CA"/>
          </a:p>
        </p:txBody>
      </p:sp>
    </p:spTree>
    <p:extLst>
      <p:ext uri="{BB962C8B-B14F-4D97-AF65-F5344CB8AC3E}">
        <p14:creationId xmlns:p14="http://schemas.microsoft.com/office/powerpoint/2010/main" val="33035776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normAutofit/>
          </a:bodyPr>
          <a:lstStyle>
            <a:lvl1pPr algn="ctr">
              <a:defRPr sz="5400">
                <a:solidFill>
                  <a:srgbClr val="2D2E83"/>
                </a:solidFill>
                <a:latin typeface="+mn-lt"/>
              </a:defRPr>
            </a:lvl1pPr>
          </a:lstStyle>
          <a:p>
            <a:r>
              <a:rPr lang="fr-FR"/>
              <a:t>Modifiez le style du titre</a:t>
            </a:r>
            <a:endParaRPr lang="en-US"/>
          </a:p>
        </p:txBody>
      </p:sp>
      <p:sp>
        <p:nvSpPr>
          <p:cNvPr id="3" name="Subtitle 2"/>
          <p:cNvSpPr>
            <a:spLocks noGrp="1"/>
          </p:cNvSpPr>
          <p:nvPr>
            <p:ph type="subTitle" idx="1" hasCustomPrompt="1"/>
          </p:nvPr>
        </p:nvSpPr>
        <p:spPr>
          <a:xfrm>
            <a:off x="1143000" y="3602038"/>
            <a:ext cx="6858000" cy="1655762"/>
          </a:xfrm>
        </p:spPr>
        <p:txBody>
          <a:bodyPr>
            <a:normAutofit/>
          </a:bodyPr>
          <a:lstStyle>
            <a:lvl1pPr marL="0" indent="0" algn="ctr">
              <a:buNone/>
              <a:defRPr sz="5400" b="1">
                <a:solidFill>
                  <a:srgbClr val="4DC0D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a:t>
            </a:r>
            <a:endParaRPr lang="en-US"/>
          </a:p>
        </p:txBody>
      </p:sp>
    </p:spTree>
    <p:extLst>
      <p:ext uri="{BB962C8B-B14F-4D97-AF65-F5344CB8AC3E}">
        <p14:creationId xmlns:p14="http://schemas.microsoft.com/office/powerpoint/2010/main" val="2397103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Slide Number Placeholder 5"/>
          <p:cNvSpPr>
            <a:spLocks noGrp="1"/>
          </p:cNvSpPr>
          <p:nvPr>
            <p:ph type="sldNum" sz="quarter" idx="12"/>
          </p:nvPr>
        </p:nvSpPr>
        <p:spPr/>
        <p:txBody>
          <a:bodyPr/>
          <a:lstStyle/>
          <a:p>
            <a:fld id="{EC6FA7E7-03BE-416C-A3DA-ECE3CD87BE76}" type="slidenum">
              <a:rPr lang="fr-CA" smtClean="0"/>
              <a:t>‹N°›</a:t>
            </a:fld>
            <a:endParaRPr lang="fr-CA"/>
          </a:p>
        </p:txBody>
      </p:sp>
    </p:spTree>
    <p:extLst>
      <p:ext uri="{BB962C8B-B14F-4D97-AF65-F5344CB8AC3E}">
        <p14:creationId xmlns:p14="http://schemas.microsoft.com/office/powerpoint/2010/main" val="2215410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628650" y="1825625"/>
            <a:ext cx="3886200" cy="376884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4629150" y="1825625"/>
            <a:ext cx="3886200" cy="376884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Slide Number Placeholder 6"/>
          <p:cNvSpPr>
            <a:spLocks noGrp="1"/>
          </p:cNvSpPr>
          <p:nvPr>
            <p:ph type="sldNum" sz="quarter" idx="12"/>
          </p:nvPr>
        </p:nvSpPr>
        <p:spPr/>
        <p:txBody>
          <a:bodyPr/>
          <a:lstStyle/>
          <a:p>
            <a:fld id="{EC6FA7E7-03BE-416C-A3DA-ECE3CD87BE76}" type="slidenum">
              <a:rPr lang="fr-CA" smtClean="0"/>
              <a:t>‹N°›</a:t>
            </a:fld>
            <a:endParaRPr lang="fr-CA"/>
          </a:p>
        </p:txBody>
      </p:sp>
    </p:spTree>
    <p:extLst>
      <p:ext uri="{BB962C8B-B14F-4D97-AF65-F5344CB8AC3E}">
        <p14:creationId xmlns:p14="http://schemas.microsoft.com/office/powerpoint/2010/main" val="3782189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29842" y="2505075"/>
            <a:ext cx="3868340" cy="303689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29150" y="2505075"/>
            <a:ext cx="3887391" cy="303689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9" name="Slide Number Placeholder 8"/>
          <p:cNvSpPr>
            <a:spLocks noGrp="1"/>
          </p:cNvSpPr>
          <p:nvPr>
            <p:ph type="sldNum" sz="quarter" idx="12"/>
          </p:nvPr>
        </p:nvSpPr>
        <p:spPr/>
        <p:txBody>
          <a:bodyPr/>
          <a:lstStyle/>
          <a:p>
            <a:fld id="{EC6FA7E7-03BE-416C-A3DA-ECE3CD87BE76}" type="slidenum">
              <a:rPr lang="fr-CA" smtClean="0"/>
              <a:t>‹N°›</a:t>
            </a:fld>
            <a:endParaRPr lang="fr-CA"/>
          </a:p>
        </p:txBody>
      </p:sp>
    </p:spTree>
    <p:extLst>
      <p:ext uri="{BB962C8B-B14F-4D97-AF65-F5344CB8AC3E}">
        <p14:creationId xmlns:p14="http://schemas.microsoft.com/office/powerpoint/2010/main" val="1780870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0" y="2252114"/>
            <a:ext cx="9144000" cy="1296261"/>
          </a:xfrm>
        </p:spPr>
        <p:txBody>
          <a:bodyPr/>
          <a:lstStyle>
            <a:lvl1pPr algn="ctr">
              <a:defRPr/>
            </a:lvl1pPr>
          </a:lstStyle>
          <a:p>
            <a:r>
              <a:rPr lang="fr-FR"/>
              <a:t>Modifiez le style du titre</a:t>
            </a:r>
            <a:endParaRPr lang="en-US"/>
          </a:p>
        </p:txBody>
      </p:sp>
      <p:sp>
        <p:nvSpPr>
          <p:cNvPr id="5" name="Slide Number Placeholder 4"/>
          <p:cNvSpPr>
            <a:spLocks noGrp="1"/>
          </p:cNvSpPr>
          <p:nvPr>
            <p:ph type="sldNum" sz="quarter" idx="12"/>
          </p:nvPr>
        </p:nvSpPr>
        <p:spPr/>
        <p:txBody>
          <a:bodyPr/>
          <a:lstStyle/>
          <a:p>
            <a:fld id="{EC6FA7E7-03BE-416C-A3DA-ECE3CD87BE76}" type="slidenum">
              <a:rPr lang="fr-CA" smtClean="0"/>
              <a:t>‹N°›</a:t>
            </a:fld>
            <a:endParaRPr lang="fr-CA"/>
          </a:p>
        </p:txBody>
      </p:sp>
    </p:spTree>
    <p:extLst>
      <p:ext uri="{BB962C8B-B14F-4D97-AF65-F5344CB8AC3E}">
        <p14:creationId xmlns:p14="http://schemas.microsoft.com/office/powerpoint/2010/main" val="3311429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C6FA7E7-03BE-416C-A3DA-ECE3CD87BE76}" type="slidenum">
              <a:rPr lang="fr-CA" smtClean="0"/>
              <a:t>‹N°›</a:t>
            </a:fld>
            <a:endParaRPr lang="fr-CA"/>
          </a:p>
        </p:txBody>
      </p:sp>
    </p:spTree>
    <p:extLst>
      <p:ext uri="{BB962C8B-B14F-4D97-AF65-F5344CB8AC3E}">
        <p14:creationId xmlns:p14="http://schemas.microsoft.com/office/powerpoint/2010/main" val="3528432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7" name="Slide Number Placeholder 6"/>
          <p:cNvSpPr>
            <a:spLocks noGrp="1"/>
          </p:cNvSpPr>
          <p:nvPr>
            <p:ph type="sldNum" sz="quarter" idx="12"/>
          </p:nvPr>
        </p:nvSpPr>
        <p:spPr/>
        <p:txBody>
          <a:bodyPr/>
          <a:lstStyle/>
          <a:p>
            <a:fld id="{EC6FA7E7-03BE-416C-A3DA-ECE3CD87BE76}" type="slidenum">
              <a:rPr lang="fr-CA" smtClean="0"/>
              <a:pPr/>
              <a:t>‹N°›</a:t>
            </a:fld>
            <a:endParaRPr lang="fr-CA"/>
          </a:p>
        </p:txBody>
      </p:sp>
    </p:spTree>
    <p:extLst>
      <p:ext uri="{BB962C8B-B14F-4D97-AF65-F5344CB8AC3E}">
        <p14:creationId xmlns:p14="http://schemas.microsoft.com/office/powerpoint/2010/main" val="36761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7" name="Slide Number Placeholder 6"/>
          <p:cNvSpPr>
            <a:spLocks noGrp="1"/>
          </p:cNvSpPr>
          <p:nvPr>
            <p:ph type="sldNum" sz="quarter" idx="12"/>
          </p:nvPr>
        </p:nvSpPr>
        <p:spPr/>
        <p:txBody>
          <a:bodyPr/>
          <a:lstStyle/>
          <a:p>
            <a:fld id="{EC6FA7E7-03BE-416C-A3DA-ECE3CD87BE76}" type="slidenum">
              <a:rPr lang="fr-CA" smtClean="0"/>
              <a:t>‹N°›</a:t>
            </a:fld>
            <a:endParaRPr lang="fr-CA"/>
          </a:p>
        </p:txBody>
      </p:sp>
    </p:spTree>
    <p:extLst>
      <p:ext uri="{BB962C8B-B14F-4D97-AF65-F5344CB8AC3E}">
        <p14:creationId xmlns:p14="http://schemas.microsoft.com/office/powerpoint/2010/main" val="1946611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4056"/>
            <a:ext cx="7886700" cy="1296261"/>
          </a:xfrm>
          <a:prstGeom prst="rect">
            <a:avLst/>
          </a:prstGeom>
        </p:spPr>
        <p:txBody>
          <a:bodyPr vert="horz" lIns="91440" tIns="45720" rIns="91440" bIns="45720" rtlCol="0" anchor="ctr">
            <a:normAutofit/>
          </a:bodyPr>
          <a:lstStyle/>
          <a:p>
            <a:r>
              <a:rPr lang="fr-CA" noProof="0"/>
              <a:t>Modifiez</a:t>
            </a:r>
            <a:r>
              <a:rPr lang="fr-FR"/>
              <a:t> le style du titre</a:t>
            </a:r>
            <a:br>
              <a:rPr lang="fr-FR"/>
            </a:br>
            <a:r>
              <a:rPr lang="fr-FR"/>
              <a:t>sous-titre</a:t>
            </a:r>
            <a:endParaRPr lang="en-US"/>
          </a:p>
        </p:txBody>
      </p:sp>
      <p:sp>
        <p:nvSpPr>
          <p:cNvPr id="3" name="Text Placeholder 2"/>
          <p:cNvSpPr>
            <a:spLocks noGrp="1"/>
          </p:cNvSpPr>
          <p:nvPr>
            <p:ph type="body" idx="1"/>
          </p:nvPr>
        </p:nvSpPr>
        <p:spPr>
          <a:xfrm>
            <a:off x="628650" y="1584555"/>
            <a:ext cx="7886700" cy="396834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Slide Number Placeholder 5"/>
          <p:cNvSpPr>
            <a:spLocks noGrp="1"/>
          </p:cNvSpPr>
          <p:nvPr>
            <p:ph type="sldNum" sz="quarter" idx="4"/>
          </p:nvPr>
        </p:nvSpPr>
        <p:spPr>
          <a:xfrm>
            <a:off x="0" y="6356351"/>
            <a:ext cx="9144000" cy="365125"/>
          </a:xfrm>
          <a:prstGeom prst="rect">
            <a:avLst/>
          </a:prstGeom>
        </p:spPr>
        <p:txBody>
          <a:bodyPr vert="horz" lIns="91440" tIns="45720" rIns="91440" bIns="45720" rtlCol="0" anchor="ctr"/>
          <a:lstStyle>
            <a:lvl1pPr algn="ctr">
              <a:defRPr sz="1200">
                <a:solidFill>
                  <a:schemeClr val="accent1">
                    <a:lumMod val="60000"/>
                    <a:lumOff val="40000"/>
                  </a:schemeClr>
                </a:solidFill>
              </a:defRPr>
            </a:lvl1pPr>
          </a:lstStyle>
          <a:p>
            <a:fld id="{EC6FA7E7-03BE-416C-A3DA-ECE3CD87BE76}" type="slidenum">
              <a:rPr lang="fr-CA" smtClean="0"/>
              <a:pPr/>
              <a:t>‹N°›</a:t>
            </a:fld>
            <a:endParaRPr lang="fr-CA"/>
          </a:p>
        </p:txBody>
      </p:sp>
    </p:spTree>
    <p:extLst>
      <p:ext uri="{BB962C8B-B14F-4D97-AF65-F5344CB8AC3E}">
        <p14:creationId xmlns:p14="http://schemas.microsoft.com/office/powerpoint/2010/main" val="434109663"/>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2" r:id="rId3"/>
    <p:sldLayoutId id="2147483663" r:id="rId4"/>
    <p:sldLayoutId id="2147483664" r:id="rId5"/>
    <p:sldLayoutId id="2147483665" r:id="rId6"/>
    <p:sldLayoutId id="2147483666" r:id="rId7"/>
    <p:sldLayoutId id="2147483667" r:id="rId8"/>
  </p:sldLayoutIdLst>
  <p:txStyles>
    <p:titleStyle>
      <a:lvl1pPr algn="l" defTabSz="914400" rtl="0" eaLnBrk="1" latinLnBrk="0" hangingPunct="1">
        <a:lnSpc>
          <a:spcPct val="90000"/>
        </a:lnSpc>
        <a:spcBef>
          <a:spcPct val="0"/>
        </a:spcBef>
        <a:buNone/>
        <a:defRPr sz="3600" b="1" kern="1200">
          <a:solidFill>
            <a:srgbClr val="2D2E83"/>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4DC0DF"/>
        </a:buClr>
        <a:buFont typeface="Arial" panose="020B0604020202020204" pitchFamily="34" charset="0"/>
        <a:buChar char="•"/>
        <a:defRPr sz="2800" kern="1200">
          <a:solidFill>
            <a:srgbClr val="2D2E83"/>
          </a:solidFill>
          <a:latin typeface="+mn-lt"/>
          <a:ea typeface="+mn-ea"/>
          <a:cs typeface="+mn-cs"/>
        </a:defRPr>
      </a:lvl1pPr>
      <a:lvl2pPr marL="685800" indent="-228600" algn="l" defTabSz="914400" rtl="0" eaLnBrk="1" latinLnBrk="0" hangingPunct="1">
        <a:lnSpc>
          <a:spcPct val="90000"/>
        </a:lnSpc>
        <a:spcBef>
          <a:spcPts val="500"/>
        </a:spcBef>
        <a:buClr>
          <a:srgbClr val="4DC0DF"/>
        </a:buClr>
        <a:buFont typeface="Arial" panose="020B0604020202020204" pitchFamily="34" charset="0"/>
        <a:buChar char="•"/>
        <a:defRPr sz="2400" kern="1200">
          <a:solidFill>
            <a:srgbClr val="2D2E83"/>
          </a:solidFill>
          <a:latin typeface="+mn-lt"/>
          <a:ea typeface="+mn-ea"/>
          <a:cs typeface="+mn-cs"/>
        </a:defRPr>
      </a:lvl2pPr>
      <a:lvl3pPr marL="1143000" indent="-228600" algn="l" defTabSz="914400" rtl="0" eaLnBrk="1" latinLnBrk="0" hangingPunct="1">
        <a:lnSpc>
          <a:spcPct val="90000"/>
        </a:lnSpc>
        <a:spcBef>
          <a:spcPts val="500"/>
        </a:spcBef>
        <a:buClr>
          <a:srgbClr val="4DC0DF"/>
        </a:buClr>
        <a:buFont typeface="Arial" panose="020B0604020202020204" pitchFamily="34" charset="0"/>
        <a:buChar char="•"/>
        <a:defRPr sz="2000" kern="1200">
          <a:solidFill>
            <a:srgbClr val="2D2E83"/>
          </a:solidFill>
          <a:latin typeface="+mn-lt"/>
          <a:ea typeface="+mn-ea"/>
          <a:cs typeface="+mn-cs"/>
        </a:defRPr>
      </a:lvl3pPr>
      <a:lvl4pPr marL="1600200" indent="-228600" algn="l" defTabSz="914400" rtl="0" eaLnBrk="1" latinLnBrk="0" hangingPunct="1">
        <a:lnSpc>
          <a:spcPct val="90000"/>
        </a:lnSpc>
        <a:spcBef>
          <a:spcPts val="500"/>
        </a:spcBef>
        <a:buClr>
          <a:srgbClr val="4DC0DF"/>
        </a:buClr>
        <a:buFont typeface="Arial" panose="020B0604020202020204" pitchFamily="34" charset="0"/>
        <a:buChar char="•"/>
        <a:defRPr sz="1800" kern="1200">
          <a:solidFill>
            <a:srgbClr val="2D2E83"/>
          </a:solidFill>
          <a:latin typeface="+mn-lt"/>
          <a:ea typeface="+mn-ea"/>
          <a:cs typeface="+mn-cs"/>
        </a:defRPr>
      </a:lvl4pPr>
      <a:lvl5pPr marL="2057400" indent="-228600" algn="l" defTabSz="914400" rtl="0" eaLnBrk="1" latinLnBrk="0" hangingPunct="1">
        <a:lnSpc>
          <a:spcPct val="90000"/>
        </a:lnSpc>
        <a:spcBef>
          <a:spcPts val="500"/>
        </a:spcBef>
        <a:buClr>
          <a:srgbClr val="4DC0DF"/>
        </a:buClr>
        <a:buFont typeface="Arial" panose="020B0604020202020204" pitchFamily="34" charset="0"/>
        <a:buChar char="•"/>
        <a:defRPr sz="1800" kern="1200">
          <a:solidFill>
            <a:srgbClr val="2D2E8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98094"/>
            <a:ext cx="7772400" cy="2387600"/>
          </a:xfrm>
        </p:spPr>
        <p:txBody>
          <a:bodyPr>
            <a:normAutofit/>
          </a:bodyPr>
          <a:lstStyle/>
          <a:p>
            <a:r>
              <a:rPr lang="fr-CA" sz="5000" b="0" dirty="0"/>
              <a:t>ENSEIGNEMENT SUPÉRIEUR</a:t>
            </a:r>
            <a:br>
              <a:rPr lang="fr-CA" sz="5000" b="0" dirty="0"/>
            </a:br>
            <a:r>
              <a:rPr lang="fr-CA" sz="5000" dirty="0">
                <a:solidFill>
                  <a:srgbClr val="4DC0DF"/>
                </a:solidFill>
                <a:ea typeface="+mn-ea"/>
                <a:cs typeface="+mn-cs"/>
              </a:rPr>
              <a:t>Reprise des activités</a:t>
            </a:r>
            <a:br>
              <a:rPr lang="fr-CA" sz="5000" dirty="0">
                <a:solidFill>
                  <a:srgbClr val="4DC0DF"/>
                </a:solidFill>
                <a:ea typeface="+mn-ea"/>
                <a:cs typeface="+mn-cs"/>
              </a:rPr>
            </a:br>
            <a:r>
              <a:rPr lang="fr-CA" sz="5000" dirty="0">
                <a:solidFill>
                  <a:srgbClr val="4DC0DF"/>
                </a:solidFill>
                <a:ea typeface="+mn-ea"/>
                <a:cs typeface="+mn-cs"/>
              </a:rPr>
              <a:t>Automne 2020</a:t>
            </a:r>
          </a:p>
        </p:txBody>
      </p:sp>
    </p:spTree>
    <p:extLst>
      <p:ext uri="{BB962C8B-B14F-4D97-AF65-F5344CB8AC3E}">
        <p14:creationId xmlns:p14="http://schemas.microsoft.com/office/powerpoint/2010/main" val="1472824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a:t>Plan de la présentation</a:t>
            </a:r>
            <a:endParaRPr lang="fr-CA">
              <a:solidFill>
                <a:srgbClr val="4DC0DF"/>
              </a:solidFill>
            </a:endParaRPr>
          </a:p>
        </p:txBody>
      </p:sp>
      <p:sp>
        <p:nvSpPr>
          <p:cNvPr id="3" name="Espace réservé du contenu 2"/>
          <p:cNvSpPr>
            <a:spLocks noGrp="1"/>
          </p:cNvSpPr>
          <p:nvPr>
            <p:ph idx="1"/>
          </p:nvPr>
        </p:nvSpPr>
        <p:spPr>
          <a:xfrm>
            <a:off x="628650" y="1607036"/>
            <a:ext cx="6317840" cy="3525403"/>
          </a:xfrm>
        </p:spPr>
        <p:txBody>
          <a:bodyPr>
            <a:normAutofit/>
          </a:bodyPr>
          <a:lstStyle/>
          <a:p>
            <a:pPr marL="514350" indent="-514350">
              <a:buAutoNum type="arabicPeriod"/>
            </a:pPr>
            <a:r>
              <a:rPr lang="fr-CA" dirty="0"/>
              <a:t>Démarche</a:t>
            </a:r>
          </a:p>
          <a:p>
            <a:pPr marL="514350" indent="-514350">
              <a:buAutoNum type="arabicPeriod"/>
            </a:pPr>
            <a:r>
              <a:rPr lang="fr-CA" dirty="0"/>
              <a:t>Intentions ministérielles</a:t>
            </a:r>
          </a:p>
          <a:p>
            <a:pPr marL="514350" indent="-514350">
              <a:buAutoNum type="arabicPeriod"/>
            </a:pPr>
            <a:r>
              <a:rPr lang="fr-CA" dirty="0"/>
              <a:t>Principes généraux</a:t>
            </a:r>
          </a:p>
          <a:p>
            <a:pPr marL="514350" indent="-514350">
              <a:buAutoNum type="arabicPeriod"/>
            </a:pPr>
            <a:r>
              <a:rPr lang="fr-CA" dirty="0"/>
              <a:t>Scénarios et enjeux</a:t>
            </a:r>
          </a:p>
          <a:p>
            <a:pPr marL="514350" indent="-514350">
              <a:buAutoNum type="arabicPeriod"/>
            </a:pPr>
            <a:r>
              <a:rPr lang="fr-CA" dirty="0"/>
              <a:t>Orientations particulières pour le réseau collégial</a:t>
            </a:r>
          </a:p>
          <a:p>
            <a:pPr marL="514350" indent="-514350">
              <a:buAutoNum type="arabicPeriod"/>
            </a:pPr>
            <a:endParaRPr lang="fr-CA" dirty="0"/>
          </a:p>
        </p:txBody>
      </p:sp>
    </p:spTree>
    <p:extLst>
      <p:ext uri="{BB962C8B-B14F-4D97-AF65-F5344CB8AC3E}">
        <p14:creationId xmlns:p14="http://schemas.microsoft.com/office/powerpoint/2010/main" val="3525736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3C4AD0-E6D5-4930-B44F-0297F875BD52}"/>
              </a:ext>
            </a:extLst>
          </p:cNvPr>
          <p:cNvSpPr>
            <a:spLocks noGrp="1"/>
          </p:cNvSpPr>
          <p:nvPr>
            <p:ph type="title"/>
          </p:nvPr>
        </p:nvSpPr>
        <p:spPr/>
        <p:txBody>
          <a:bodyPr/>
          <a:lstStyle/>
          <a:p>
            <a:r>
              <a:rPr lang="fr-CA"/>
              <a:t>1. Démarche</a:t>
            </a:r>
          </a:p>
        </p:txBody>
      </p:sp>
      <p:sp>
        <p:nvSpPr>
          <p:cNvPr id="3" name="Espace réservé du contenu 2">
            <a:extLst>
              <a:ext uri="{FF2B5EF4-FFF2-40B4-BE49-F238E27FC236}">
                <a16:creationId xmlns:a16="http://schemas.microsoft.com/office/drawing/2014/main" id="{76C67B39-10A6-41AF-9AD3-B06BAA60AB64}"/>
              </a:ext>
            </a:extLst>
          </p:cNvPr>
          <p:cNvSpPr>
            <a:spLocks noGrp="1"/>
          </p:cNvSpPr>
          <p:nvPr>
            <p:ph idx="1"/>
          </p:nvPr>
        </p:nvSpPr>
        <p:spPr>
          <a:xfrm>
            <a:off x="628650" y="1363335"/>
            <a:ext cx="7886700" cy="4359045"/>
          </a:xfrm>
        </p:spPr>
        <p:txBody>
          <a:bodyPr vert="horz" lIns="91440" tIns="45720" rIns="91440" bIns="45720" rtlCol="0" anchor="t">
            <a:normAutofit lnSpcReduction="10000"/>
          </a:bodyPr>
          <a:lstStyle/>
          <a:p>
            <a:r>
              <a:rPr lang="fr-CA" dirty="0"/>
              <a:t>Ces scénarios visent l’organisation générale de la session d’automne 2020 et de ses activités scolaires. </a:t>
            </a:r>
          </a:p>
          <a:p>
            <a:r>
              <a:rPr lang="fr-CA" dirty="0"/>
              <a:t>D’autres thèmes particuliers ont été identifiés et feront l’objet, dans un deuxième temps, de discussions entre le Ministère et les partenaires des réseaux collégial et universitaire :</a:t>
            </a:r>
          </a:p>
          <a:p>
            <a:pPr lvl="1"/>
            <a:r>
              <a:rPr lang="fr-CA" sz="2800" dirty="0"/>
              <a:t>résidences pour étudiants et autres infrastructures;</a:t>
            </a:r>
          </a:p>
          <a:p>
            <a:pPr lvl="1"/>
            <a:r>
              <a:rPr lang="fr-CA" sz="2800" dirty="0"/>
              <a:t>services aux étudiants; </a:t>
            </a:r>
          </a:p>
          <a:p>
            <a:pPr lvl="1"/>
            <a:r>
              <a:rPr lang="fr-CA" sz="2800" dirty="0"/>
              <a:t>aide financière aux études, etc.</a:t>
            </a:r>
          </a:p>
        </p:txBody>
      </p:sp>
    </p:spTree>
    <p:extLst>
      <p:ext uri="{BB962C8B-B14F-4D97-AF65-F5344CB8AC3E}">
        <p14:creationId xmlns:p14="http://schemas.microsoft.com/office/powerpoint/2010/main" val="3429870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35D991-B6DB-4D9E-97DA-DFBFDF1ED9EF}"/>
              </a:ext>
            </a:extLst>
          </p:cNvPr>
          <p:cNvSpPr>
            <a:spLocks noGrp="1"/>
          </p:cNvSpPr>
          <p:nvPr>
            <p:ph type="title"/>
          </p:nvPr>
        </p:nvSpPr>
        <p:spPr/>
        <p:txBody>
          <a:bodyPr/>
          <a:lstStyle/>
          <a:p>
            <a:r>
              <a:rPr lang="fr-FR" dirty="0"/>
              <a:t>2. Intentions ministérielles</a:t>
            </a:r>
          </a:p>
        </p:txBody>
      </p:sp>
      <p:sp>
        <p:nvSpPr>
          <p:cNvPr id="3" name="Espace réservé du contenu 2">
            <a:extLst>
              <a:ext uri="{FF2B5EF4-FFF2-40B4-BE49-F238E27FC236}">
                <a16:creationId xmlns:a16="http://schemas.microsoft.com/office/drawing/2014/main" id="{E0DA258A-8C9F-4ACC-B3A4-EE2194F58B33}"/>
              </a:ext>
            </a:extLst>
          </p:cNvPr>
          <p:cNvSpPr>
            <a:spLocks noGrp="1"/>
          </p:cNvSpPr>
          <p:nvPr>
            <p:ph idx="1"/>
          </p:nvPr>
        </p:nvSpPr>
        <p:spPr>
          <a:xfrm>
            <a:off x="628650" y="1495386"/>
            <a:ext cx="7886700" cy="3968347"/>
          </a:xfrm>
        </p:spPr>
        <p:txBody>
          <a:bodyPr vert="horz" lIns="91440" tIns="45720" rIns="91440" bIns="45720" rtlCol="0" anchor="t">
            <a:normAutofit fontScale="62500" lnSpcReduction="20000"/>
          </a:bodyPr>
          <a:lstStyle/>
          <a:p>
            <a:r>
              <a:rPr lang="fr-CA" dirty="0"/>
              <a:t>Déterminer des balises plancher de fréquentation </a:t>
            </a:r>
            <a:r>
              <a:rPr lang="fr-CA" sz="2900" dirty="0"/>
              <a:t>en personne qui </a:t>
            </a:r>
            <a:r>
              <a:rPr lang="fr-CA" dirty="0"/>
              <a:t>soient communes à tous les établissements en prenant en considération</a:t>
            </a:r>
            <a:r>
              <a:rPr lang="fr-FR" dirty="0"/>
              <a:t>;</a:t>
            </a:r>
          </a:p>
          <a:p>
            <a:pPr lvl="1"/>
            <a:r>
              <a:rPr lang="fr-CA" sz="2700" dirty="0"/>
              <a:t>les consignes </a:t>
            </a:r>
            <a:r>
              <a:rPr lang="fr-CA" sz="2700" dirty="0" err="1"/>
              <a:t>sociosanitaires</a:t>
            </a:r>
            <a:r>
              <a:rPr lang="fr-CA" sz="2700" dirty="0"/>
              <a:t> exigées pour contrer la pandémie, en accord avec les plus récentes directives de la Direction générale de la santé publique (DGSP) et celles qui seront énoncées d’ici la fin de la session d’automne 2020;</a:t>
            </a:r>
          </a:p>
          <a:p>
            <a:pPr lvl="1"/>
            <a:r>
              <a:rPr lang="fr-CA" sz="2700" dirty="0"/>
              <a:t>le fait que plusieurs établissements ont déjà annoncé le mode d’enseignement qu’ils veulent mettre en place à l’automne 2020.</a:t>
            </a:r>
          </a:p>
          <a:p>
            <a:pPr marL="0" indent="0">
              <a:buNone/>
            </a:pPr>
            <a:endParaRPr lang="fr-FR" sz="2900" dirty="0"/>
          </a:p>
          <a:p>
            <a:r>
              <a:rPr lang="fr-CA" dirty="0">
                <a:cs typeface="Calibri"/>
              </a:rPr>
              <a:t>Assurer la continuité des services advenant une deuxième vague.</a:t>
            </a:r>
            <a:endParaRPr lang="fr-CA" dirty="0"/>
          </a:p>
          <a:p>
            <a:r>
              <a:rPr lang="fr-CA" dirty="0"/>
              <a:t>Laisser une marge de manœuvre aux établissements en fonction de leur réalité.</a:t>
            </a:r>
            <a:endParaRPr lang="fr-CA" dirty="0">
              <a:cs typeface="Calibri"/>
            </a:endParaRPr>
          </a:p>
          <a:p>
            <a:r>
              <a:rPr lang="fr-CA" dirty="0">
                <a:cs typeface="Calibri"/>
              </a:rPr>
              <a:t>Favoriser la présence des étudiantes et étudiants sur les campus.</a:t>
            </a:r>
            <a:endParaRPr lang="fr-CA" dirty="0"/>
          </a:p>
          <a:p>
            <a:r>
              <a:rPr lang="fr-CA" dirty="0"/>
              <a:t>Insister sur l’importance de l’encadrement pédagogique et psychosocial des </a:t>
            </a:r>
            <a:r>
              <a:rPr lang="fr-CA" sz="2900" dirty="0"/>
              <a:t>étudiantes et étudiants.</a:t>
            </a:r>
          </a:p>
          <a:p>
            <a:endParaRPr lang="fr-FR" sz="2900" dirty="0"/>
          </a:p>
          <a:p>
            <a:endParaRPr lang="fr-FR" dirty="0"/>
          </a:p>
          <a:p>
            <a:endParaRPr lang="fr-FR" dirty="0"/>
          </a:p>
        </p:txBody>
      </p:sp>
    </p:spTree>
    <p:extLst>
      <p:ext uri="{BB962C8B-B14F-4D97-AF65-F5344CB8AC3E}">
        <p14:creationId xmlns:p14="http://schemas.microsoft.com/office/powerpoint/2010/main" val="3524782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A2766E-10B5-4F11-85BB-C769D646D6DE}"/>
              </a:ext>
            </a:extLst>
          </p:cNvPr>
          <p:cNvSpPr>
            <a:spLocks noGrp="1"/>
          </p:cNvSpPr>
          <p:nvPr>
            <p:ph type="title"/>
          </p:nvPr>
        </p:nvSpPr>
        <p:spPr/>
        <p:txBody>
          <a:bodyPr/>
          <a:lstStyle/>
          <a:p>
            <a:r>
              <a:rPr lang="fr-FR" dirty="0"/>
              <a:t>3. Principes généraux (1 de 2) </a:t>
            </a:r>
          </a:p>
        </p:txBody>
      </p:sp>
      <p:sp>
        <p:nvSpPr>
          <p:cNvPr id="3" name="Espace réservé du contenu 2">
            <a:extLst>
              <a:ext uri="{FF2B5EF4-FFF2-40B4-BE49-F238E27FC236}">
                <a16:creationId xmlns:a16="http://schemas.microsoft.com/office/drawing/2014/main" id="{B71EF5A3-4ECC-40AF-9217-0FA14BA67299}"/>
              </a:ext>
            </a:extLst>
          </p:cNvPr>
          <p:cNvSpPr>
            <a:spLocks noGrp="1"/>
          </p:cNvSpPr>
          <p:nvPr>
            <p:ph idx="1"/>
          </p:nvPr>
        </p:nvSpPr>
        <p:spPr>
          <a:xfrm>
            <a:off x="628650" y="1274847"/>
            <a:ext cx="8131892" cy="4432779"/>
          </a:xfrm>
        </p:spPr>
        <p:txBody>
          <a:bodyPr>
            <a:normAutofit lnSpcReduction="10000"/>
          </a:bodyPr>
          <a:lstStyle/>
          <a:p>
            <a:r>
              <a:rPr lang="fr-FR" dirty="0"/>
              <a:t>Accès, persévérance et réussite scolaires </a:t>
            </a:r>
          </a:p>
          <a:p>
            <a:pPr lvl="1"/>
            <a:r>
              <a:rPr lang="fr-FR" dirty="0"/>
              <a:t>Favoriser l’accès aux études en enseignement supérieur.</a:t>
            </a:r>
          </a:p>
          <a:p>
            <a:pPr lvl="1"/>
            <a:r>
              <a:rPr lang="fr-FR" dirty="0"/>
              <a:t>Offrir l’encadrement nécessaire à chaque étudiant et étudiante pour favoriser sa mobilisation et sa motivation ainsi que sa persévérance et sa réussite scolaires. </a:t>
            </a:r>
          </a:p>
          <a:p>
            <a:pPr lvl="1"/>
            <a:r>
              <a:rPr lang="fr-FR" dirty="0"/>
              <a:t>Porter une attention particulière à certains groupes de la communauté étudiante, notamment : </a:t>
            </a:r>
          </a:p>
          <a:p>
            <a:pPr lvl="2"/>
            <a:r>
              <a:rPr lang="fr-FR" dirty="0"/>
              <a:t>les étudiants en situation de handicap;</a:t>
            </a:r>
          </a:p>
          <a:p>
            <a:pPr lvl="2"/>
            <a:r>
              <a:rPr lang="fr-FR" dirty="0"/>
              <a:t>les étudiants en fin de parcours ou en stage;</a:t>
            </a:r>
          </a:p>
          <a:p>
            <a:pPr lvl="2"/>
            <a:r>
              <a:rPr lang="fr-FR" dirty="0"/>
              <a:t>les étudiants nouvellement admis et qui effectuent une transition;</a:t>
            </a:r>
          </a:p>
          <a:p>
            <a:pPr lvl="2"/>
            <a:r>
              <a:rPr lang="fr-FR" dirty="0"/>
              <a:t>les étudiants qui vivent de l’anxiété;</a:t>
            </a:r>
          </a:p>
          <a:p>
            <a:pPr lvl="2"/>
            <a:r>
              <a:rPr lang="fr-FR" dirty="0"/>
              <a:t>les étudiants qui ont des contraintes technologiques ou matérielles.</a:t>
            </a:r>
          </a:p>
        </p:txBody>
      </p:sp>
    </p:spTree>
    <p:extLst>
      <p:ext uri="{BB962C8B-B14F-4D97-AF65-F5344CB8AC3E}">
        <p14:creationId xmlns:p14="http://schemas.microsoft.com/office/powerpoint/2010/main" val="2488958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A2766E-10B5-4F11-85BB-C769D646D6DE}"/>
              </a:ext>
            </a:extLst>
          </p:cNvPr>
          <p:cNvSpPr>
            <a:spLocks noGrp="1"/>
          </p:cNvSpPr>
          <p:nvPr>
            <p:ph type="title"/>
          </p:nvPr>
        </p:nvSpPr>
        <p:spPr/>
        <p:txBody>
          <a:bodyPr/>
          <a:lstStyle/>
          <a:p>
            <a:r>
              <a:rPr lang="fr-FR" dirty="0"/>
              <a:t>3. Principes généraux (2 de 2)</a:t>
            </a:r>
          </a:p>
        </p:txBody>
      </p:sp>
      <p:sp>
        <p:nvSpPr>
          <p:cNvPr id="3" name="Espace réservé du contenu 2">
            <a:extLst>
              <a:ext uri="{FF2B5EF4-FFF2-40B4-BE49-F238E27FC236}">
                <a16:creationId xmlns:a16="http://schemas.microsoft.com/office/drawing/2014/main" id="{B71EF5A3-4ECC-40AF-9217-0FA14BA67299}"/>
              </a:ext>
            </a:extLst>
          </p:cNvPr>
          <p:cNvSpPr>
            <a:spLocks noGrp="1"/>
          </p:cNvSpPr>
          <p:nvPr>
            <p:ph idx="1"/>
          </p:nvPr>
        </p:nvSpPr>
        <p:spPr>
          <a:xfrm>
            <a:off x="628650" y="1274847"/>
            <a:ext cx="8131892" cy="4432779"/>
          </a:xfrm>
        </p:spPr>
        <p:txBody>
          <a:bodyPr vert="horz" lIns="91440" tIns="45720" rIns="91440" bIns="45720" rtlCol="0" anchor="t">
            <a:normAutofit/>
          </a:bodyPr>
          <a:lstStyle/>
          <a:p>
            <a:r>
              <a:rPr lang="fr-FR" dirty="0"/>
              <a:t>Agilité des établissements et capacité de s’adapter rapidement : </a:t>
            </a:r>
          </a:p>
          <a:p>
            <a:pPr lvl="1"/>
            <a:r>
              <a:rPr lang="fr-FR" dirty="0"/>
              <a:t>aux nouvelles directives qui pourraient être émises par la DGSP d’ici la fin de la session d’automne 2020; </a:t>
            </a:r>
            <a:endParaRPr lang="fr-FR" dirty="0">
              <a:cs typeface="Calibri"/>
            </a:endParaRPr>
          </a:p>
          <a:p>
            <a:pPr lvl="1"/>
            <a:r>
              <a:rPr lang="fr-FR" dirty="0"/>
              <a:t>à la nécessité d’un confinement rapide d’une partie ou de l’ensemble des membres de la communauté si des cas positifs survenaient;</a:t>
            </a:r>
            <a:endParaRPr lang="fr-FR" dirty="0">
              <a:cs typeface="Calibri"/>
            </a:endParaRPr>
          </a:p>
          <a:p>
            <a:pPr lvl="1"/>
            <a:r>
              <a:rPr lang="fr-FR" dirty="0"/>
              <a:t>à la situation particulière de certains étudiants (lieu de résidence dans une autre région que celle où se trouve l’établissement, étudiants étrangers, personnes devant être confinées, personnes devant être déployées dans le réseau de la santé, etc.).</a:t>
            </a:r>
            <a:endParaRPr lang="fr-FR" dirty="0">
              <a:cs typeface="Calibri"/>
            </a:endParaRPr>
          </a:p>
        </p:txBody>
      </p:sp>
    </p:spTree>
    <p:extLst>
      <p:ext uri="{BB962C8B-B14F-4D97-AF65-F5344CB8AC3E}">
        <p14:creationId xmlns:p14="http://schemas.microsoft.com/office/powerpoint/2010/main" val="2259023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A2766E-10B5-4F11-85BB-C769D646D6DE}"/>
              </a:ext>
            </a:extLst>
          </p:cNvPr>
          <p:cNvSpPr>
            <a:spLocks noGrp="1"/>
          </p:cNvSpPr>
          <p:nvPr>
            <p:ph type="title"/>
          </p:nvPr>
        </p:nvSpPr>
        <p:spPr/>
        <p:txBody>
          <a:bodyPr/>
          <a:lstStyle/>
          <a:p>
            <a:r>
              <a:rPr lang="fr-FR" dirty="0"/>
              <a:t>4. Scénarios et enjeux (1 de 4)</a:t>
            </a:r>
          </a:p>
        </p:txBody>
      </p:sp>
      <p:sp>
        <p:nvSpPr>
          <p:cNvPr id="3" name="Espace réservé du contenu 2">
            <a:extLst>
              <a:ext uri="{FF2B5EF4-FFF2-40B4-BE49-F238E27FC236}">
                <a16:creationId xmlns:a16="http://schemas.microsoft.com/office/drawing/2014/main" id="{B71EF5A3-4ECC-40AF-9217-0FA14BA67299}"/>
              </a:ext>
            </a:extLst>
          </p:cNvPr>
          <p:cNvSpPr>
            <a:spLocks noGrp="1"/>
          </p:cNvSpPr>
          <p:nvPr>
            <p:ph idx="1"/>
          </p:nvPr>
        </p:nvSpPr>
        <p:spPr>
          <a:xfrm>
            <a:off x="628650" y="1274847"/>
            <a:ext cx="8131892" cy="4432779"/>
          </a:xfrm>
        </p:spPr>
        <p:txBody>
          <a:bodyPr vert="horz" lIns="91440" tIns="45720" rIns="91440" bIns="45720" rtlCol="0" anchor="t">
            <a:normAutofit fontScale="92500" lnSpcReduction="10000"/>
          </a:bodyPr>
          <a:lstStyle/>
          <a:p>
            <a:r>
              <a:rPr lang="fr-FR" dirty="0"/>
              <a:t>Scénarios 1 et 2 : formation hybride </a:t>
            </a:r>
          </a:p>
          <a:p>
            <a:pPr lvl="1"/>
            <a:r>
              <a:rPr lang="fr-FR" dirty="0"/>
              <a:t>100 % des membres du personnel ont accès aux établissements.</a:t>
            </a:r>
          </a:p>
          <a:p>
            <a:pPr marL="457200" lvl="1" indent="0">
              <a:buNone/>
            </a:pPr>
            <a:endParaRPr lang="fr-FR" dirty="0">
              <a:cs typeface="Calibri" panose="020F0502020204030204"/>
            </a:endParaRPr>
          </a:p>
          <a:p>
            <a:pPr lvl="1"/>
            <a:r>
              <a:rPr lang="fr-FR" dirty="0">
                <a:cs typeface="Calibri" panose="020F0502020204030204"/>
              </a:rPr>
              <a:t>Tout en ayant la capacité d'offrir les enseignements à distance, les établissements envisagent d’augmenter la présence des </a:t>
            </a:r>
            <a:r>
              <a:rPr lang="fr-FR" dirty="0"/>
              <a:t>étudiants dans </a:t>
            </a:r>
            <a:r>
              <a:rPr lang="fr-FR" dirty="0">
                <a:cs typeface="Calibri" panose="020F0502020204030204"/>
              </a:rPr>
              <a:t>le respect de protocoles de santé rigoureux.</a:t>
            </a:r>
            <a:endParaRPr lang="fr-FR" dirty="0"/>
          </a:p>
          <a:p>
            <a:pPr lvl="1"/>
            <a:endParaRPr lang="fr-FR" dirty="0"/>
          </a:p>
          <a:p>
            <a:pPr lvl="1"/>
            <a:r>
              <a:rPr lang="fr-FR" b="1" dirty="0"/>
              <a:t>Scénario 1 : </a:t>
            </a:r>
            <a:r>
              <a:rPr lang="fr-CA" dirty="0"/>
              <a:t>fréquentation en présence à un plancher de 50 % à distance et de 50 % en présence sur les campus.</a:t>
            </a:r>
            <a:endParaRPr lang="fr-FR" dirty="0"/>
          </a:p>
          <a:p>
            <a:pPr lvl="1"/>
            <a:endParaRPr lang="fr-FR" dirty="0"/>
          </a:p>
          <a:p>
            <a:pPr lvl="1"/>
            <a:r>
              <a:rPr lang="fr-FR" b="1" dirty="0"/>
              <a:t>Scénario 2 : </a:t>
            </a:r>
            <a:r>
              <a:rPr lang="fr-CA" dirty="0"/>
              <a:t>fréquentation en présence à un plancher d’environ 30 % à 35 % des étudiants sur les campus.</a:t>
            </a:r>
            <a:endParaRPr lang="fr-FR" dirty="0"/>
          </a:p>
          <a:p>
            <a:pPr marL="457200" lvl="1" indent="0">
              <a:buNone/>
            </a:pPr>
            <a:endParaRPr lang="fr-FR" dirty="0"/>
          </a:p>
        </p:txBody>
      </p:sp>
    </p:spTree>
    <p:extLst>
      <p:ext uri="{BB962C8B-B14F-4D97-AF65-F5344CB8AC3E}">
        <p14:creationId xmlns:p14="http://schemas.microsoft.com/office/powerpoint/2010/main" val="4244004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EC9D1A-A416-48BC-8E35-27ED8464A28E}"/>
              </a:ext>
            </a:extLst>
          </p:cNvPr>
          <p:cNvSpPr>
            <a:spLocks noGrp="1"/>
          </p:cNvSpPr>
          <p:nvPr>
            <p:ph type="title"/>
          </p:nvPr>
        </p:nvSpPr>
        <p:spPr/>
        <p:txBody>
          <a:bodyPr/>
          <a:lstStyle/>
          <a:p>
            <a:r>
              <a:rPr lang="fr-CA" dirty="0"/>
              <a:t>4. Scénarios et enjeux (2 de 4) </a:t>
            </a:r>
          </a:p>
        </p:txBody>
      </p:sp>
      <p:sp>
        <p:nvSpPr>
          <p:cNvPr id="3" name="Espace réservé du contenu 2">
            <a:extLst>
              <a:ext uri="{FF2B5EF4-FFF2-40B4-BE49-F238E27FC236}">
                <a16:creationId xmlns:a16="http://schemas.microsoft.com/office/drawing/2014/main" id="{EA855864-3DA9-44F5-A025-FD761716960E}"/>
              </a:ext>
            </a:extLst>
          </p:cNvPr>
          <p:cNvSpPr>
            <a:spLocks noGrp="1"/>
          </p:cNvSpPr>
          <p:nvPr>
            <p:ph idx="1"/>
          </p:nvPr>
        </p:nvSpPr>
        <p:spPr>
          <a:xfrm>
            <a:off x="628650" y="1113113"/>
            <a:ext cx="7886700" cy="4290159"/>
          </a:xfrm>
        </p:spPr>
        <p:txBody>
          <a:bodyPr/>
          <a:lstStyle/>
          <a:p>
            <a:r>
              <a:rPr lang="fr-CA" dirty="0"/>
              <a:t>Scénarios 1 et 2 : </a:t>
            </a:r>
            <a:r>
              <a:rPr lang="fr-FR" dirty="0"/>
              <a:t>formation hybride</a:t>
            </a:r>
            <a:endParaRPr lang="fr-CA" dirty="0"/>
          </a:p>
          <a:p>
            <a:pPr marL="0" indent="0">
              <a:buNone/>
            </a:pPr>
            <a:endParaRPr lang="fr-CA" dirty="0"/>
          </a:p>
        </p:txBody>
      </p:sp>
      <p:graphicFrame>
        <p:nvGraphicFramePr>
          <p:cNvPr id="4" name="Tableau 3">
            <a:extLst>
              <a:ext uri="{FF2B5EF4-FFF2-40B4-BE49-F238E27FC236}">
                <a16:creationId xmlns:a16="http://schemas.microsoft.com/office/drawing/2014/main" id="{E7174528-6C70-43AA-93CB-9CFF2D2BF59E}"/>
              </a:ext>
            </a:extLst>
          </p:cNvPr>
          <p:cNvGraphicFramePr>
            <a:graphicFrameLocks noGrp="1"/>
          </p:cNvGraphicFramePr>
          <p:nvPr>
            <p:extLst>
              <p:ext uri="{D42A27DB-BD31-4B8C-83A1-F6EECF244321}">
                <p14:modId xmlns:p14="http://schemas.microsoft.com/office/powerpoint/2010/main" val="3158834968"/>
              </p:ext>
            </p:extLst>
          </p:nvPr>
        </p:nvGraphicFramePr>
        <p:xfrm>
          <a:off x="288235" y="1529542"/>
          <a:ext cx="8460911" cy="4428711"/>
        </p:xfrm>
        <a:graphic>
          <a:graphicData uri="http://schemas.openxmlformats.org/drawingml/2006/table">
            <a:tbl>
              <a:tblPr firstRow="1" bandRow="1">
                <a:tableStyleId>{5C22544A-7EE6-4342-B048-85BDC9FD1C3A}</a:tableStyleId>
              </a:tblPr>
              <a:tblGrid>
                <a:gridCol w="4152165">
                  <a:extLst>
                    <a:ext uri="{9D8B030D-6E8A-4147-A177-3AD203B41FA5}">
                      <a16:colId xmlns:a16="http://schemas.microsoft.com/office/drawing/2014/main" val="458092180"/>
                    </a:ext>
                  </a:extLst>
                </a:gridCol>
                <a:gridCol w="4308746">
                  <a:extLst>
                    <a:ext uri="{9D8B030D-6E8A-4147-A177-3AD203B41FA5}">
                      <a16:colId xmlns:a16="http://schemas.microsoft.com/office/drawing/2014/main" val="29626190"/>
                    </a:ext>
                  </a:extLst>
                </a:gridCol>
              </a:tblGrid>
              <a:tr h="610123">
                <a:tc>
                  <a:txBody>
                    <a:bodyPr/>
                    <a:lstStyle/>
                    <a:p>
                      <a:r>
                        <a:rPr lang="fr-CA" dirty="0"/>
                        <a:t>Principaux avantages</a:t>
                      </a:r>
                    </a:p>
                    <a:p>
                      <a:r>
                        <a:rPr lang="fr-CA" dirty="0"/>
                        <a:t>(plus significatifs dans le scénario 1)</a:t>
                      </a:r>
                    </a:p>
                  </a:txBody>
                  <a:tcPr/>
                </a:tc>
                <a:tc>
                  <a:txBody>
                    <a:bodyPr/>
                    <a:lstStyle/>
                    <a:p>
                      <a:r>
                        <a:rPr lang="fr-CA"/>
                        <a:t>Principales contraintes </a:t>
                      </a:r>
                    </a:p>
                    <a:p>
                      <a:r>
                        <a:rPr lang="fr-CA"/>
                        <a:t>(plus complexes dans le scénario 1)</a:t>
                      </a:r>
                      <a:endParaRPr lang="fr-CA" dirty="0"/>
                    </a:p>
                  </a:txBody>
                  <a:tcPr/>
                </a:tc>
                <a:extLst>
                  <a:ext uri="{0D108BD9-81ED-4DB2-BD59-A6C34878D82A}">
                    <a16:rowId xmlns:a16="http://schemas.microsoft.com/office/drawing/2014/main" val="3426787111"/>
                  </a:ext>
                </a:extLst>
              </a:tr>
              <a:tr h="871604">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kern="1200" dirty="0">
                          <a:solidFill>
                            <a:schemeClr val="dk1"/>
                          </a:solidFill>
                          <a:effectLst/>
                          <a:latin typeface="+mn-lt"/>
                          <a:ea typeface="+mn-ea"/>
                          <a:cs typeface="+mn-cs"/>
                        </a:rPr>
                        <a:t>Un meilleur encadrement qui favorise la persévérance et la réussite scolaires les étudiants</a:t>
                      </a:r>
                    </a:p>
                  </a:txBody>
                  <a:tcPr/>
                </a:tc>
                <a:tc>
                  <a:txBody>
                    <a:bodyPr/>
                    <a:lstStyle/>
                    <a:p>
                      <a:pPr marL="285750" lvl="0" indent="-285750">
                        <a:buFont typeface="Arial" panose="020B0604020202020204" pitchFamily="34" charset="0"/>
                        <a:buChar char="•"/>
                      </a:pPr>
                      <a:r>
                        <a:rPr lang="fr-CA" sz="1800" kern="1200" dirty="0">
                          <a:solidFill>
                            <a:schemeClr val="dk1"/>
                          </a:solidFill>
                          <a:effectLst/>
                          <a:latin typeface="+mn-lt"/>
                          <a:ea typeface="+mn-ea"/>
                          <a:cs typeface="+mn-cs"/>
                        </a:rPr>
                        <a:t>Implique davantage de circulation sur les campus, ce qui pourrait contribuer à augmenter la propagation du virus.</a:t>
                      </a:r>
                    </a:p>
                  </a:txBody>
                  <a:tcPr/>
                </a:tc>
                <a:extLst>
                  <a:ext uri="{0D108BD9-81ED-4DB2-BD59-A6C34878D82A}">
                    <a16:rowId xmlns:a16="http://schemas.microsoft.com/office/drawing/2014/main" val="3161109563"/>
                  </a:ext>
                </a:extLst>
              </a:tr>
              <a:tr h="1411191">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kern="1200" dirty="0">
                          <a:solidFill>
                            <a:schemeClr val="dk1"/>
                          </a:solidFill>
                          <a:effectLst/>
                          <a:latin typeface="+mn-lt"/>
                          <a:ea typeface="+mn-ea"/>
                          <a:cs typeface="+mn-cs"/>
                        </a:rPr>
                        <a:t>contribuerait à briser l’isolement chez les étudiants et à diminuer les enjeux de santé mentale</a:t>
                      </a:r>
                    </a:p>
                    <a:p>
                      <a:endParaRPr lang="fr-CA" sz="1800" kern="1200" dirty="0">
                        <a:solidFill>
                          <a:schemeClr val="dk1"/>
                        </a:solidFill>
                        <a:effectLst/>
                        <a:latin typeface="+mn-lt"/>
                        <a:ea typeface="+mn-ea"/>
                        <a:cs typeface="+mn-cs"/>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kern="1200" dirty="0">
                          <a:solidFill>
                            <a:schemeClr val="dk1"/>
                          </a:solidFill>
                          <a:effectLst/>
                          <a:latin typeface="+mn-lt"/>
                          <a:ea typeface="+mn-ea"/>
                          <a:cs typeface="+mn-cs"/>
                        </a:rPr>
                        <a:t>Plusieurs établissements ont déjà annoncé qu’un mode d’enseignement essentiellement à distance est prévu pour l’automne 2020.</a:t>
                      </a:r>
                    </a:p>
                  </a:txBody>
                  <a:tcPr/>
                </a:tc>
                <a:extLst>
                  <a:ext uri="{0D108BD9-81ED-4DB2-BD59-A6C34878D82A}">
                    <a16:rowId xmlns:a16="http://schemas.microsoft.com/office/drawing/2014/main" val="2481775496"/>
                  </a:ext>
                </a:extLst>
              </a:tr>
              <a:tr h="1413866">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kern="1200" dirty="0">
                          <a:solidFill>
                            <a:schemeClr val="dk1"/>
                          </a:solidFill>
                          <a:effectLst/>
                          <a:latin typeface="+mn-lt"/>
                          <a:ea typeface="+mn-ea"/>
                          <a:cs typeface="+mn-cs"/>
                        </a:rPr>
                        <a:t>La diversité des modes d’enseignement favorise la conciliation vie personnelle-études et peut contribuer à maintenir la persévérance des étudiants</a:t>
                      </a:r>
                    </a:p>
                    <a:p>
                      <a:endParaRPr lang="fr-CA" dirty="0"/>
                    </a:p>
                  </a:txBody>
                  <a:tcPr/>
                </a:tc>
                <a:tc>
                  <a:txBody>
                    <a:bodyPr/>
                    <a:lstStyle/>
                    <a:p>
                      <a:pPr marL="285750" indent="-285750">
                        <a:buFont typeface="Arial" panose="020B0604020202020204" pitchFamily="34" charset="0"/>
                        <a:buChar char="•"/>
                      </a:pPr>
                      <a:r>
                        <a:rPr lang="fr-CA" sz="1800" kern="1200" dirty="0">
                          <a:solidFill>
                            <a:schemeClr val="dk1"/>
                          </a:solidFill>
                          <a:effectLst/>
                          <a:latin typeface="+mn-lt"/>
                          <a:ea typeface="+mn-ea"/>
                          <a:cs typeface="+mn-cs"/>
                        </a:rPr>
                        <a:t>Représente un défi logistique pour les établissements en raison du grand nombre de programmes et de cours existants et parce que chaque étudiant poursuit un parcours distinct</a:t>
                      </a:r>
                      <a:endParaRPr lang="fr-CA" dirty="0"/>
                    </a:p>
                  </a:txBody>
                  <a:tcPr/>
                </a:tc>
                <a:extLst>
                  <a:ext uri="{0D108BD9-81ED-4DB2-BD59-A6C34878D82A}">
                    <a16:rowId xmlns:a16="http://schemas.microsoft.com/office/drawing/2014/main" val="3658385972"/>
                  </a:ext>
                </a:extLst>
              </a:tr>
            </a:tbl>
          </a:graphicData>
        </a:graphic>
      </p:graphicFrame>
    </p:spTree>
    <p:extLst>
      <p:ext uri="{BB962C8B-B14F-4D97-AF65-F5344CB8AC3E}">
        <p14:creationId xmlns:p14="http://schemas.microsoft.com/office/powerpoint/2010/main" val="956195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A2766E-10B5-4F11-85BB-C769D646D6DE}"/>
              </a:ext>
            </a:extLst>
          </p:cNvPr>
          <p:cNvSpPr>
            <a:spLocks noGrp="1"/>
          </p:cNvSpPr>
          <p:nvPr>
            <p:ph type="title"/>
          </p:nvPr>
        </p:nvSpPr>
        <p:spPr/>
        <p:txBody>
          <a:bodyPr/>
          <a:lstStyle/>
          <a:p>
            <a:r>
              <a:rPr lang="fr-FR" dirty="0"/>
              <a:t>4. Scénarios et enjeux (3 de 4)</a:t>
            </a:r>
          </a:p>
        </p:txBody>
      </p:sp>
      <p:sp>
        <p:nvSpPr>
          <p:cNvPr id="3" name="Espace réservé du contenu 2">
            <a:extLst>
              <a:ext uri="{FF2B5EF4-FFF2-40B4-BE49-F238E27FC236}">
                <a16:creationId xmlns:a16="http://schemas.microsoft.com/office/drawing/2014/main" id="{B71EF5A3-4ECC-40AF-9217-0FA14BA67299}"/>
              </a:ext>
            </a:extLst>
          </p:cNvPr>
          <p:cNvSpPr>
            <a:spLocks noGrp="1"/>
          </p:cNvSpPr>
          <p:nvPr>
            <p:ph idx="1"/>
          </p:nvPr>
        </p:nvSpPr>
        <p:spPr>
          <a:xfrm>
            <a:off x="628650" y="1274847"/>
            <a:ext cx="8131892" cy="4432779"/>
          </a:xfrm>
        </p:spPr>
        <p:txBody>
          <a:bodyPr vert="horz" lIns="91440" tIns="45720" rIns="91440" bIns="45720" rtlCol="0" anchor="t">
            <a:normAutofit/>
          </a:bodyPr>
          <a:lstStyle/>
          <a:p>
            <a:r>
              <a:rPr lang="fr-FR" dirty="0"/>
              <a:t>Scénario 3 : </a:t>
            </a:r>
            <a:r>
              <a:rPr lang="fr-CA" dirty="0"/>
              <a:t>présence complète des étudiants sur les campus (près de 100 %) - possible s’il y a plein contrôle de la pandémie et directives correspondantes de la DGSP</a:t>
            </a:r>
            <a:endParaRPr lang="fr-FR" dirty="0"/>
          </a:p>
          <a:p>
            <a:pPr marL="0" indent="0">
              <a:buNone/>
            </a:pPr>
            <a:endParaRPr lang="fr-FR" dirty="0"/>
          </a:p>
          <a:p>
            <a:pPr lvl="1"/>
            <a:r>
              <a:rPr lang="fr-CA" dirty="0"/>
              <a:t>100 % du personnel a accès aux établissements.</a:t>
            </a:r>
            <a:endParaRPr lang="fr-CA" sz="2000" dirty="0"/>
          </a:p>
          <a:p>
            <a:pPr lvl="1"/>
            <a:r>
              <a:rPr lang="fr-CA" dirty="0"/>
              <a:t>Chaque étudiant ou étudiante bénéficie de l’accès à l’offre de formation d’avant la pandémie selon le mode de prestation habituel, dans le respect des protocoles du DGSP.</a:t>
            </a:r>
            <a:endParaRPr lang="fr-CA" sz="2000" dirty="0"/>
          </a:p>
        </p:txBody>
      </p:sp>
    </p:spTree>
    <p:extLst>
      <p:ext uri="{BB962C8B-B14F-4D97-AF65-F5344CB8AC3E}">
        <p14:creationId xmlns:p14="http://schemas.microsoft.com/office/powerpoint/2010/main" val="1441142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EC9D1A-A416-48BC-8E35-27ED8464A28E}"/>
              </a:ext>
            </a:extLst>
          </p:cNvPr>
          <p:cNvSpPr>
            <a:spLocks noGrp="1"/>
          </p:cNvSpPr>
          <p:nvPr>
            <p:ph type="title"/>
          </p:nvPr>
        </p:nvSpPr>
        <p:spPr/>
        <p:txBody>
          <a:bodyPr/>
          <a:lstStyle/>
          <a:p>
            <a:r>
              <a:rPr lang="fr-CA" dirty="0"/>
              <a:t>4. Scénarios et enjeux (4 de 4)</a:t>
            </a:r>
          </a:p>
        </p:txBody>
      </p:sp>
      <p:sp>
        <p:nvSpPr>
          <p:cNvPr id="3" name="Espace réservé du contenu 2">
            <a:extLst>
              <a:ext uri="{FF2B5EF4-FFF2-40B4-BE49-F238E27FC236}">
                <a16:creationId xmlns:a16="http://schemas.microsoft.com/office/drawing/2014/main" id="{EA855864-3DA9-44F5-A025-FD761716960E}"/>
              </a:ext>
            </a:extLst>
          </p:cNvPr>
          <p:cNvSpPr>
            <a:spLocks noGrp="1"/>
          </p:cNvSpPr>
          <p:nvPr>
            <p:ph idx="1"/>
          </p:nvPr>
        </p:nvSpPr>
        <p:spPr>
          <a:xfrm>
            <a:off x="628650" y="1113113"/>
            <a:ext cx="7886700" cy="4290159"/>
          </a:xfrm>
        </p:spPr>
        <p:txBody>
          <a:bodyPr/>
          <a:lstStyle/>
          <a:p>
            <a:r>
              <a:rPr lang="fr-CA" sz="2200" dirty="0"/>
              <a:t>Scénario 3 : présence </a:t>
            </a:r>
            <a:r>
              <a:rPr lang="fr-CA" sz="2200" dirty="0">
                <a:solidFill>
                  <a:srgbClr val="002060"/>
                </a:solidFill>
              </a:rPr>
              <a:t>complète des étudiants sur les campus</a:t>
            </a:r>
          </a:p>
          <a:p>
            <a:pPr marL="0" indent="0">
              <a:buNone/>
            </a:pPr>
            <a:endParaRPr lang="fr-CA" dirty="0"/>
          </a:p>
        </p:txBody>
      </p:sp>
      <p:graphicFrame>
        <p:nvGraphicFramePr>
          <p:cNvPr id="4" name="Tableau 3">
            <a:extLst>
              <a:ext uri="{FF2B5EF4-FFF2-40B4-BE49-F238E27FC236}">
                <a16:creationId xmlns:a16="http://schemas.microsoft.com/office/drawing/2014/main" id="{E7174528-6C70-43AA-93CB-9CFF2D2BF59E}"/>
              </a:ext>
            </a:extLst>
          </p:cNvPr>
          <p:cNvGraphicFramePr>
            <a:graphicFrameLocks noGrp="1"/>
          </p:cNvGraphicFramePr>
          <p:nvPr>
            <p:extLst>
              <p:ext uri="{D42A27DB-BD31-4B8C-83A1-F6EECF244321}">
                <p14:modId xmlns:p14="http://schemas.microsoft.com/office/powerpoint/2010/main" val="1260246218"/>
              </p:ext>
            </p:extLst>
          </p:nvPr>
        </p:nvGraphicFramePr>
        <p:xfrm>
          <a:off x="394854" y="1426879"/>
          <a:ext cx="8354292" cy="4345691"/>
        </p:xfrm>
        <a:graphic>
          <a:graphicData uri="http://schemas.openxmlformats.org/drawingml/2006/table">
            <a:tbl>
              <a:tblPr firstRow="1" bandRow="1">
                <a:tableStyleId>{5C22544A-7EE6-4342-B048-85BDC9FD1C3A}</a:tableStyleId>
              </a:tblPr>
              <a:tblGrid>
                <a:gridCol w="4177146">
                  <a:extLst>
                    <a:ext uri="{9D8B030D-6E8A-4147-A177-3AD203B41FA5}">
                      <a16:colId xmlns:a16="http://schemas.microsoft.com/office/drawing/2014/main" val="458092180"/>
                    </a:ext>
                  </a:extLst>
                </a:gridCol>
                <a:gridCol w="4177146">
                  <a:extLst>
                    <a:ext uri="{9D8B030D-6E8A-4147-A177-3AD203B41FA5}">
                      <a16:colId xmlns:a16="http://schemas.microsoft.com/office/drawing/2014/main" val="29626190"/>
                    </a:ext>
                  </a:extLst>
                </a:gridCol>
              </a:tblGrid>
              <a:tr h="354654">
                <a:tc>
                  <a:txBody>
                    <a:bodyPr/>
                    <a:lstStyle/>
                    <a:p>
                      <a:r>
                        <a:rPr lang="fr-CA" dirty="0"/>
                        <a:t>Principaux avantages</a:t>
                      </a:r>
                    </a:p>
                  </a:txBody>
                  <a:tcPr/>
                </a:tc>
                <a:tc>
                  <a:txBody>
                    <a:bodyPr/>
                    <a:lstStyle/>
                    <a:p>
                      <a:r>
                        <a:rPr lang="fr-CA" dirty="0"/>
                        <a:t>Principales contraintes</a:t>
                      </a:r>
                    </a:p>
                  </a:txBody>
                  <a:tcPr/>
                </a:tc>
                <a:extLst>
                  <a:ext uri="{0D108BD9-81ED-4DB2-BD59-A6C34878D82A}">
                    <a16:rowId xmlns:a16="http://schemas.microsoft.com/office/drawing/2014/main" val="3426787111"/>
                  </a:ext>
                </a:extLst>
              </a:tr>
              <a:tr h="1418615">
                <a:tc>
                  <a:txBody>
                    <a:bodyPr/>
                    <a:lstStyle/>
                    <a:p>
                      <a:pPr marL="285750" lvl="0" indent="-285750">
                        <a:buFont typeface="Arial" panose="020B0604020202020204" pitchFamily="34" charset="0"/>
                        <a:buChar char="•"/>
                      </a:pPr>
                      <a:r>
                        <a:rPr lang="fr-CA" sz="1800" kern="1200" dirty="0">
                          <a:solidFill>
                            <a:schemeClr val="dk1"/>
                          </a:solidFill>
                          <a:effectLst/>
                          <a:latin typeface="+mn-lt"/>
                          <a:ea typeface="+mn-ea"/>
                          <a:cs typeface="+mn-cs"/>
                        </a:rPr>
                        <a:t>Encadrement et accompagnement pédagogiques accrus</a:t>
                      </a:r>
                    </a:p>
                  </a:txBody>
                  <a:tcPr/>
                </a:tc>
                <a:tc>
                  <a:txBody>
                    <a:bodyPr/>
                    <a:lstStyle/>
                    <a:p>
                      <a:pPr marL="285750" lvl="0" indent="-285750">
                        <a:buFont typeface="Arial" panose="020B0604020202020204" pitchFamily="34" charset="0"/>
                        <a:buChar char="•"/>
                      </a:pPr>
                      <a:r>
                        <a:rPr lang="fr-CA" sz="1800" kern="1200" dirty="0">
                          <a:solidFill>
                            <a:schemeClr val="dk1"/>
                          </a:solidFill>
                          <a:effectLst/>
                          <a:latin typeface="+mn-lt"/>
                          <a:ea typeface="+mn-ea"/>
                          <a:cs typeface="+mn-cs"/>
                        </a:rPr>
                        <a:t>Augmente le risque de propagation du virus en raison de la présence en grand nombre des étudiants et met grandement </a:t>
                      </a:r>
                      <a:r>
                        <a:rPr lang="fr-CA" sz="1800" b="0" i="0" kern="1200" dirty="0">
                          <a:solidFill>
                            <a:schemeClr val="dk1"/>
                          </a:solidFill>
                          <a:effectLst/>
                          <a:latin typeface="+mn-lt"/>
                          <a:ea typeface="+mn-ea"/>
                          <a:cs typeface="+mn-cs"/>
                        </a:rPr>
                        <a:t>à risque la continuité des services en cas de deuxième vague </a:t>
                      </a:r>
                      <a:endParaRPr lang="fr-CA" sz="1800" kern="1200" dirty="0">
                        <a:solidFill>
                          <a:schemeClr val="dk1"/>
                        </a:solidFill>
                        <a:effectLst/>
                        <a:latin typeface="+mn-lt"/>
                        <a:ea typeface="+mn-ea"/>
                        <a:cs typeface="+mn-cs"/>
                      </a:endParaRPr>
                    </a:p>
                  </a:txBody>
                  <a:tcPr/>
                </a:tc>
                <a:extLst>
                  <a:ext uri="{0D108BD9-81ED-4DB2-BD59-A6C34878D82A}">
                    <a16:rowId xmlns:a16="http://schemas.microsoft.com/office/drawing/2014/main" val="3161109563"/>
                  </a:ext>
                </a:extLst>
              </a:tr>
              <a:tr h="1684605">
                <a:tc>
                  <a:txBody>
                    <a:bodyPr/>
                    <a:lstStyle/>
                    <a:p>
                      <a:pPr marL="285750" lvl="0" indent="-285750">
                        <a:buFont typeface="Arial" panose="020B0604020202020204" pitchFamily="34" charset="0"/>
                        <a:buChar char="•"/>
                      </a:pPr>
                      <a:r>
                        <a:rPr lang="fr-CA" sz="1800" kern="1200" dirty="0">
                          <a:solidFill>
                            <a:schemeClr val="dk1"/>
                          </a:solidFill>
                          <a:effectLst/>
                          <a:latin typeface="+mn-lt"/>
                          <a:ea typeface="+mn-ea"/>
                          <a:cs typeface="+mn-cs"/>
                        </a:rPr>
                        <a:t>Contribue à briser l’isolement ressenti actuellement</a:t>
                      </a:r>
                    </a:p>
                    <a:p>
                      <a:endParaRPr lang="fr-CA"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kern="1200" dirty="0">
                          <a:solidFill>
                            <a:schemeClr val="dk1"/>
                          </a:solidFill>
                          <a:effectLst/>
                          <a:latin typeface="+mn-lt"/>
                          <a:ea typeface="+mn-ea"/>
                          <a:cs typeface="+mn-cs"/>
                        </a:rPr>
                        <a:t>Compromet la planification entamée ou complétée par les établissements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CA" sz="1800" kern="1200" dirty="0">
                        <a:solidFill>
                          <a:schemeClr val="dk1"/>
                        </a:solidFill>
                        <a:effectLst/>
                        <a:latin typeface="+mn-lt"/>
                        <a:ea typeface="+mn-ea"/>
                        <a:cs typeface="+mn-cs"/>
                      </a:endParaRPr>
                    </a:p>
                  </a:txBody>
                  <a:tcPr/>
                </a:tc>
                <a:extLst>
                  <a:ext uri="{0D108BD9-81ED-4DB2-BD59-A6C34878D82A}">
                    <a16:rowId xmlns:a16="http://schemas.microsoft.com/office/drawing/2014/main" val="2481775496"/>
                  </a:ext>
                </a:extLst>
              </a:tr>
              <a:tr h="832286">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800" kern="1200" dirty="0">
                          <a:solidFill>
                            <a:schemeClr val="dk1"/>
                          </a:solidFill>
                          <a:effectLst/>
                          <a:latin typeface="+mn-lt"/>
                          <a:ea typeface="+mn-ea"/>
                          <a:cs typeface="+mn-cs"/>
                        </a:rPr>
                        <a:t>Moins de contraintes technologiques pour les étudiants et le personnel</a:t>
                      </a:r>
                      <a:endParaRPr lang="fr-CA" dirty="0"/>
                    </a:p>
                  </a:txBody>
                  <a:tcPr/>
                </a:tc>
                <a:tc>
                  <a:txBody>
                    <a:bodyPr/>
                    <a:lstStyle/>
                    <a:p>
                      <a:pPr marL="285750" lvl="0" indent="-285750">
                        <a:buFont typeface="Arial" panose="020B0604020202020204" pitchFamily="34" charset="0"/>
                        <a:buChar char="•"/>
                      </a:pPr>
                      <a:endParaRPr lang="fr-CA" sz="1800" kern="1200" dirty="0">
                        <a:solidFill>
                          <a:schemeClr val="dk1"/>
                        </a:solidFill>
                        <a:effectLst/>
                        <a:latin typeface="+mn-lt"/>
                        <a:ea typeface="+mn-ea"/>
                        <a:cs typeface="+mn-cs"/>
                      </a:endParaRPr>
                    </a:p>
                  </a:txBody>
                  <a:tcPr/>
                </a:tc>
                <a:extLst>
                  <a:ext uri="{0D108BD9-81ED-4DB2-BD59-A6C34878D82A}">
                    <a16:rowId xmlns:a16="http://schemas.microsoft.com/office/drawing/2014/main" val="3658385972"/>
                  </a:ext>
                </a:extLst>
              </a:tr>
            </a:tbl>
          </a:graphicData>
        </a:graphic>
      </p:graphicFrame>
    </p:spTree>
    <p:extLst>
      <p:ext uri="{BB962C8B-B14F-4D97-AF65-F5344CB8AC3E}">
        <p14:creationId xmlns:p14="http://schemas.microsoft.com/office/powerpoint/2010/main" val="57233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A2766E-10B5-4F11-85BB-C769D646D6DE}"/>
              </a:ext>
            </a:extLst>
          </p:cNvPr>
          <p:cNvSpPr>
            <a:spLocks noGrp="1"/>
          </p:cNvSpPr>
          <p:nvPr>
            <p:ph type="title"/>
          </p:nvPr>
        </p:nvSpPr>
        <p:spPr>
          <a:xfrm>
            <a:off x="628649" y="124056"/>
            <a:ext cx="8131891" cy="1296261"/>
          </a:xfrm>
        </p:spPr>
        <p:txBody>
          <a:bodyPr/>
          <a:lstStyle/>
          <a:p>
            <a:r>
              <a:rPr lang="fr-FR" dirty="0"/>
              <a:t>5. Orientations particulières pour le collégial</a:t>
            </a:r>
          </a:p>
        </p:txBody>
      </p:sp>
      <p:sp>
        <p:nvSpPr>
          <p:cNvPr id="3" name="Espace réservé du contenu 2">
            <a:extLst>
              <a:ext uri="{FF2B5EF4-FFF2-40B4-BE49-F238E27FC236}">
                <a16:creationId xmlns:a16="http://schemas.microsoft.com/office/drawing/2014/main" id="{B71EF5A3-4ECC-40AF-9217-0FA14BA67299}"/>
              </a:ext>
            </a:extLst>
          </p:cNvPr>
          <p:cNvSpPr>
            <a:spLocks noGrp="1"/>
          </p:cNvSpPr>
          <p:nvPr>
            <p:ph idx="1"/>
          </p:nvPr>
        </p:nvSpPr>
        <p:spPr>
          <a:xfrm>
            <a:off x="628650" y="1274847"/>
            <a:ext cx="8131892" cy="4432779"/>
          </a:xfrm>
        </p:spPr>
        <p:txBody>
          <a:bodyPr vert="horz" lIns="91440" tIns="45720" rIns="91440" bIns="45720" rtlCol="0" anchor="t">
            <a:normAutofit fontScale="92500" lnSpcReduction="20000"/>
          </a:bodyPr>
          <a:lstStyle/>
          <a:p>
            <a:r>
              <a:rPr lang="fr-FR" dirty="0"/>
              <a:t>Maintien de certains assouplissements au RREC : </a:t>
            </a:r>
          </a:p>
          <a:p>
            <a:pPr lvl="1"/>
            <a:r>
              <a:rPr lang="fr-FR" dirty="0">
                <a:ea typeface="+mn-lt"/>
                <a:cs typeface="+mn-lt"/>
              </a:rPr>
              <a:t>le calendrier pourrait compter un minimum de 60 jours plutôt que 82;</a:t>
            </a:r>
          </a:p>
          <a:p>
            <a:pPr lvl="1"/>
            <a:r>
              <a:rPr lang="fr-FR" dirty="0">
                <a:ea typeface="+mn-lt"/>
                <a:cs typeface="+mn-lt"/>
              </a:rPr>
              <a:t>la notion de </a:t>
            </a:r>
            <a:r>
              <a:rPr lang="fr-FR" dirty="0">
                <a:cs typeface="Calibri"/>
              </a:rPr>
              <a:t>cours serait modifiée pour permettre des moyens alternatifs aux activités d'enseignement en présence;</a:t>
            </a:r>
          </a:p>
          <a:p>
            <a:pPr lvl="1"/>
            <a:r>
              <a:rPr lang="fr-FR" dirty="0">
                <a:cs typeface="Calibri"/>
              </a:rPr>
              <a:t>le plan de cours pourrait être modifié par l’enseignant selon l'évolution de la situation, avec l'accord du collège</a:t>
            </a:r>
          </a:p>
          <a:p>
            <a:pPr lvl="1"/>
            <a:r>
              <a:rPr lang="fr-FR" dirty="0">
                <a:cs typeface="Calibri"/>
              </a:rPr>
              <a:t>des ajustements temporaires aux politiques institutionnelles d'évaluation des apprentissages et des programmes seraient permis</a:t>
            </a:r>
          </a:p>
          <a:p>
            <a:pPr lvl="1"/>
            <a:r>
              <a:rPr lang="fr-FR" dirty="0">
                <a:cs typeface="Calibri"/>
              </a:rPr>
              <a:t>un incomplet pourrait être accordé en raison du COVID-19.</a:t>
            </a:r>
          </a:p>
          <a:p>
            <a:r>
              <a:rPr lang="fr-FR" dirty="0"/>
              <a:t>Retour à la normale : </a:t>
            </a:r>
          </a:p>
          <a:p>
            <a:pPr lvl="1"/>
            <a:r>
              <a:rPr lang="fr-FR" dirty="0"/>
              <a:t>cote R; </a:t>
            </a:r>
          </a:p>
          <a:p>
            <a:pPr lvl="1"/>
            <a:r>
              <a:rPr lang="fr-FR" dirty="0"/>
              <a:t>épreuve uniforme de langue d’enseignement et littérature.</a:t>
            </a:r>
          </a:p>
        </p:txBody>
      </p:sp>
    </p:spTree>
    <p:extLst>
      <p:ext uri="{BB962C8B-B14F-4D97-AF65-F5344CB8AC3E}">
        <p14:creationId xmlns:p14="http://schemas.microsoft.com/office/powerpoint/2010/main" val="3100930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en-CA" sz="4500"/>
              <a:t>MERCI !</a:t>
            </a:r>
            <a:endParaRPr lang="fr-CA" sz="4500"/>
          </a:p>
        </p:txBody>
      </p:sp>
    </p:spTree>
    <p:extLst>
      <p:ext uri="{BB962C8B-B14F-4D97-AF65-F5344CB8AC3E}">
        <p14:creationId xmlns:p14="http://schemas.microsoft.com/office/powerpoint/2010/main" val="3454861957"/>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E0D5C3E185D942A4D3392C4B6B24EB" ma:contentTypeVersion="5" ma:contentTypeDescription="Crée un document." ma:contentTypeScope="" ma:versionID="bd282d549b47b0279315e7d5845159ff">
  <xsd:schema xmlns:xsd="http://www.w3.org/2001/XMLSchema" xmlns:xs="http://www.w3.org/2001/XMLSchema" xmlns:p="http://schemas.microsoft.com/office/2006/metadata/properties" xmlns:ns3="4e17a470-ec0b-409f-b218-4dbe3f20cd1f" xmlns:ns4="d9fd6cd1-8f6e-4701-b91f-549243acd740" targetNamespace="http://schemas.microsoft.com/office/2006/metadata/properties" ma:root="true" ma:fieldsID="6ef5918a1a46fef5dfe09e70813de2ec" ns3:_="" ns4:_="">
    <xsd:import namespace="4e17a470-ec0b-409f-b218-4dbe3f20cd1f"/>
    <xsd:import namespace="d9fd6cd1-8f6e-4701-b91f-549243acd7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17a470-ec0b-409f-b218-4dbe3f20cd1f"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SharingHintHash" ma:index="10" nillable="true" ma:displayName="Partage du hachage d’indicateu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fd6cd1-8f6e-4701-b91f-549243acd74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8817594-B3D4-43F9-9A5E-0EEA9DAB7D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17a470-ec0b-409f-b218-4dbe3f20cd1f"/>
    <ds:schemaRef ds:uri="d9fd6cd1-8f6e-4701-b91f-549243acd7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3F9A1EE-08CA-4113-B354-99F911936AA3}">
  <ds:schemaRefs>
    <ds:schemaRef ds:uri="http://schemas.microsoft.com/sharepoint/v3/contenttype/forms"/>
  </ds:schemaRefs>
</ds:datastoreItem>
</file>

<file path=customXml/itemProps3.xml><?xml version="1.0" encoding="utf-8"?>
<ds:datastoreItem xmlns:ds="http://schemas.openxmlformats.org/officeDocument/2006/customXml" ds:itemID="{2B3C709C-4318-4ACE-BD0F-793DED3F9278}">
  <ds:schemaRefs>
    <ds:schemaRef ds:uri="d9fd6cd1-8f6e-4701-b91f-549243acd740"/>
    <ds:schemaRef ds:uri="http://purl.org/dc/elements/1.1/"/>
    <ds:schemaRef ds:uri="http://purl.org/dc/terms/"/>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4e17a470-ec0b-409f-b218-4dbe3f20cd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218</TotalTime>
  <Words>645</Words>
  <Application>Microsoft Office PowerPoint</Application>
  <PresentationFormat>Affichage à l'écran (4:3)</PresentationFormat>
  <Paragraphs>85</Paragraphs>
  <Slides>12</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12</vt:i4>
      </vt:variant>
    </vt:vector>
  </HeadingPairs>
  <TitlesOfParts>
    <vt:vector size="16" baseType="lpstr">
      <vt:lpstr>Arial</vt:lpstr>
      <vt:lpstr>Calibri</vt:lpstr>
      <vt:lpstr>Calibri Light</vt:lpstr>
      <vt:lpstr>Thème Office</vt:lpstr>
      <vt:lpstr>ENSEIGNEMENT SUPÉRIEUR Reprise des activités Automne 2020</vt:lpstr>
      <vt:lpstr>Plan de la présentation</vt:lpstr>
      <vt:lpstr>1. Démarche</vt:lpstr>
      <vt:lpstr>2. Intentions ministérielles</vt:lpstr>
      <vt:lpstr>3. Principes généraux (1 de 2) </vt:lpstr>
      <vt:lpstr>3. Principes généraux (2 de 2)</vt:lpstr>
      <vt:lpstr>4. Scénarios et enjeux (1 de 4)</vt:lpstr>
      <vt:lpstr>4. Scénarios et enjeux (2 de 4) </vt:lpstr>
      <vt:lpstr>4. Scénarios et enjeux (3 de 4)</vt:lpstr>
      <vt:lpstr>4. Scénarios et enjeux (4 de 4)</vt:lpstr>
      <vt:lpstr>5. Orientations particulières pour le collégial</vt:lpstr>
      <vt:lpstr>MERCI !</vt:lpstr>
    </vt:vector>
  </TitlesOfParts>
  <Company>Gouvernement du Québec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Caroline Daigle</dc:creator>
  <cp:lastModifiedBy>Marc-André Thivierge</cp:lastModifiedBy>
  <cp:revision>13</cp:revision>
  <dcterms:created xsi:type="dcterms:W3CDTF">2019-03-26T15:19:59Z</dcterms:created>
  <dcterms:modified xsi:type="dcterms:W3CDTF">2020-05-25T22:38:16Z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0x01010050E0D5C3E185D942A4D3392C4B6B24EB</vt:lpwstr>
  </property>
</Properties>
</file>